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341_F61D6179.xml" ContentType="application/vnd.ms-powerpoint.comment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337_54560954.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ctiveX/activeX1.xml" ContentType="application/vnd.ms-office.activeX+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7" r:id="rId2"/>
  </p:sldMasterIdLst>
  <p:notesMasterIdLst>
    <p:notesMasterId r:id="rId66"/>
  </p:notesMasterIdLst>
  <p:handoutMasterIdLst>
    <p:handoutMasterId r:id="rId67"/>
  </p:handoutMasterIdLst>
  <p:sldIdLst>
    <p:sldId id="821" r:id="rId3"/>
    <p:sldId id="822" r:id="rId4"/>
    <p:sldId id="820" r:id="rId5"/>
    <p:sldId id="835" r:id="rId6"/>
    <p:sldId id="831" r:id="rId7"/>
    <p:sldId id="819" r:id="rId8"/>
    <p:sldId id="833" r:id="rId9"/>
    <p:sldId id="837" r:id="rId10"/>
    <p:sldId id="836" r:id="rId11"/>
    <p:sldId id="824" r:id="rId12"/>
    <p:sldId id="839" r:id="rId13"/>
    <p:sldId id="840" r:id="rId14"/>
    <p:sldId id="843" r:id="rId15"/>
    <p:sldId id="826" r:id="rId16"/>
    <p:sldId id="841" r:id="rId17"/>
    <p:sldId id="842" r:id="rId18"/>
    <p:sldId id="844" r:id="rId19"/>
    <p:sldId id="846" r:id="rId20"/>
    <p:sldId id="845" r:id="rId21"/>
    <p:sldId id="849" r:id="rId22"/>
    <p:sldId id="850" r:id="rId23"/>
    <p:sldId id="838" r:id="rId24"/>
    <p:sldId id="825" r:id="rId25"/>
    <p:sldId id="851" r:id="rId26"/>
    <p:sldId id="852" r:id="rId27"/>
    <p:sldId id="892" r:id="rId28"/>
    <p:sldId id="854" r:id="rId29"/>
    <p:sldId id="828" r:id="rId30"/>
    <p:sldId id="853" r:id="rId31"/>
    <p:sldId id="856" r:id="rId32"/>
    <p:sldId id="857" r:id="rId33"/>
    <p:sldId id="858" r:id="rId34"/>
    <p:sldId id="827" r:id="rId35"/>
    <p:sldId id="823" r:id="rId36"/>
    <p:sldId id="864" r:id="rId37"/>
    <p:sldId id="865" r:id="rId38"/>
    <p:sldId id="893" r:id="rId39"/>
    <p:sldId id="866" r:id="rId40"/>
    <p:sldId id="894" r:id="rId41"/>
    <p:sldId id="868" r:id="rId42"/>
    <p:sldId id="829" r:id="rId43"/>
    <p:sldId id="869" r:id="rId44"/>
    <p:sldId id="871" r:id="rId45"/>
    <p:sldId id="872" r:id="rId46"/>
    <p:sldId id="873" r:id="rId47"/>
    <p:sldId id="875" r:id="rId48"/>
    <p:sldId id="874" r:id="rId49"/>
    <p:sldId id="876" r:id="rId50"/>
    <p:sldId id="877" r:id="rId51"/>
    <p:sldId id="878" r:id="rId52"/>
    <p:sldId id="879" r:id="rId53"/>
    <p:sldId id="881" r:id="rId54"/>
    <p:sldId id="830" r:id="rId55"/>
    <p:sldId id="880" r:id="rId56"/>
    <p:sldId id="890" r:id="rId57"/>
    <p:sldId id="882" r:id="rId58"/>
    <p:sldId id="883" r:id="rId59"/>
    <p:sldId id="884" r:id="rId60"/>
    <p:sldId id="885" r:id="rId61"/>
    <p:sldId id="886" r:id="rId62"/>
    <p:sldId id="887" r:id="rId63"/>
    <p:sldId id="888" r:id="rId64"/>
    <p:sldId id="889" r:id="rId65"/>
  </p:sldIdLst>
  <p:sldSz cx="12190413" cy="6859588"/>
  <p:notesSz cx="6858000" cy="9144000"/>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5">
          <p15:clr>
            <a:srgbClr val="A4A3A4"/>
          </p15:clr>
        </p15:guide>
        <p15:guide id="2" orient="horz" pos="4013">
          <p15:clr>
            <a:srgbClr val="A4A3A4"/>
          </p15:clr>
        </p15:guide>
        <p15:guide id="3" orient="horz" pos="484">
          <p15:clr>
            <a:srgbClr val="A4A3A4"/>
          </p15:clr>
        </p15:guide>
        <p15:guide id="4" orient="horz" pos="802">
          <p15:clr>
            <a:srgbClr val="A4A3A4"/>
          </p15:clr>
        </p15:guide>
        <p15:guide id="5" orient="horz" pos="1608">
          <p15:clr>
            <a:srgbClr val="A4A3A4"/>
          </p15:clr>
        </p15:guide>
        <p15:guide id="6" orient="horz">
          <p15:clr>
            <a:srgbClr val="A4A3A4"/>
          </p15:clr>
        </p15:guide>
        <p15:guide id="7" orient="horz" pos="165">
          <p15:clr>
            <a:srgbClr val="A4A3A4"/>
          </p15:clr>
        </p15:guide>
        <p15:guide id="8" orient="horz" pos="4170">
          <p15:clr>
            <a:srgbClr val="A4A3A4"/>
          </p15:clr>
        </p15:guide>
        <p15:guide id="9" orient="horz" pos="2886">
          <p15:clr>
            <a:srgbClr val="A4A3A4"/>
          </p15:clr>
        </p15:guide>
        <p15:guide id="10" orient="horz" pos="964">
          <p15:clr>
            <a:srgbClr val="A4A3A4"/>
          </p15:clr>
        </p15:guide>
        <p15:guide id="11" orient="horz" pos="3053">
          <p15:clr>
            <a:srgbClr val="A4A3A4"/>
          </p15:clr>
        </p15:guide>
        <p15:guide id="12" orient="horz" pos="1131">
          <p15:clr>
            <a:srgbClr val="A4A3A4"/>
          </p15:clr>
        </p15:guide>
        <p15:guide id="13" orient="horz" pos="2723">
          <p15:clr>
            <a:srgbClr val="A4A3A4"/>
          </p15:clr>
        </p15:guide>
        <p15:guide id="14" orient="horz" pos="1280">
          <p15:clr>
            <a:srgbClr val="A4A3A4"/>
          </p15:clr>
        </p15:guide>
        <p15:guide id="15" orient="horz" pos="3850">
          <p15:clr>
            <a:srgbClr val="A4A3A4"/>
          </p15:clr>
        </p15:guide>
        <p15:guide id="16" orient="horz" pos="3685">
          <p15:clr>
            <a:srgbClr val="A4A3A4"/>
          </p15:clr>
        </p15:guide>
        <p15:guide id="17" orient="horz" pos="3530">
          <p15:clr>
            <a:srgbClr val="A4A3A4"/>
          </p15:clr>
        </p15:guide>
        <p15:guide id="18" orient="horz" pos="3370">
          <p15:clr>
            <a:srgbClr val="A4A3A4"/>
          </p15:clr>
        </p15:guide>
        <p15:guide id="19" orient="horz" pos="3206">
          <p15:clr>
            <a:srgbClr val="A4A3A4"/>
          </p15:clr>
        </p15:guide>
        <p15:guide id="20" orient="horz" pos="2570">
          <p15:clr>
            <a:srgbClr val="A4A3A4"/>
          </p15:clr>
        </p15:guide>
        <p15:guide id="21" orient="horz" pos="2407">
          <p15:clr>
            <a:srgbClr val="A4A3A4"/>
          </p15:clr>
        </p15:guide>
        <p15:guide id="22" orient="horz" pos="1924">
          <p15:clr>
            <a:srgbClr val="A4A3A4"/>
          </p15:clr>
        </p15:guide>
        <p15:guide id="23" orient="horz" pos="1767">
          <p15:clr>
            <a:srgbClr val="A4A3A4"/>
          </p15:clr>
        </p15:guide>
        <p15:guide id="24" orient="horz" pos="1447">
          <p15:clr>
            <a:srgbClr val="A4A3A4"/>
          </p15:clr>
        </p15:guide>
        <p15:guide id="25" orient="horz" pos="649">
          <p15:clr>
            <a:srgbClr val="A4A3A4"/>
          </p15:clr>
        </p15:guide>
        <p15:guide id="26" orient="horz" pos="2084">
          <p15:clr>
            <a:srgbClr val="A4A3A4"/>
          </p15:clr>
        </p15:guide>
        <p15:guide id="27" orient="horz" pos="2243">
          <p15:clr>
            <a:srgbClr val="A4A3A4"/>
          </p15:clr>
        </p15:guide>
        <p15:guide id="28" pos="3840">
          <p15:clr>
            <a:srgbClr val="A4A3A4"/>
          </p15:clr>
        </p15:guide>
        <p15:guide id="29" pos="320">
          <p15:clr>
            <a:srgbClr val="A4A3A4"/>
          </p15:clr>
        </p15:guide>
        <p15:guide id="30" pos="7367">
          <p15:clr>
            <a:srgbClr val="A4A3A4"/>
          </p15:clr>
        </p15:guide>
        <p15:guide id="31" pos="7043">
          <p15:clr>
            <a:srgbClr val="A4A3A4"/>
          </p15:clr>
        </p15:guide>
        <p15:guide id="32" pos="6562">
          <p15:clr>
            <a:srgbClr val="A4A3A4"/>
          </p15:clr>
        </p15:guide>
        <p15:guide id="33">
          <p15:clr>
            <a:srgbClr val="A4A3A4"/>
          </p15:clr>
        </p15:guide>
        <p15:guide id="34" pos="6083">
          <p15:clr>
            <a:srgbClr val="A4A3A4"/>
          </p15:clr>
        </p15:guide>
        <p15:guide id="35" pos="167">
          <p15:clr>
            <a:srgbClr val="A4A3A4"/>
          </p15:clr>
        </p15:guide>
        <p15:guide id="36" pos="7520">
          <p15:clr>
            <a:srgbClr val="A4A3A4"/>
          </p15:clr>
        </p15:guide>
        <p15:guide id="37" pos="2568">
          <p15:clr>
            <a:srgbClr val="A4A3A4"/>
          </p15:clr>
        </p15:guide>
        <p15:guide id="38" pos="2406">
          <p15:clr>
            <a:srgbClr val="A4A3A4"/>
          </p15:clr>
        </p15:guide>
        <p15:guide id="39" pos="2717">
          <p15:clr>
            <a:srgbClr val="A4A3A4"/>
          </p15:clr>
        </p15:guide>
        <p15:guide id="40" pos="2884">
          <p15:clr>
            <a:srgbClr val="A4A3A4"/>
          </p15:clr>
        </p15:guide>
        <p15:guide id="41" pos="3050">
          <p15:clr>
            <a:srgbClr val="A4A3A4"/>
          </p15:clr>
        </p15:guide>
        <p15:guide id="42" pos="3204">
          <p15:clr>
            <a:srgbClr val="A4A3A4"/>
          </p15:clr>
        </p15:guide>
        <p15:guide id="43" pos="3361">
          <p15:clr>
            <a:srgbClr val="A4A3A4"/>
          </p15:clr>
        </p15:guide>
        <p15:guide id="44" pos="3528">
          <p15:clr>
            <a:srgbClr val="A4A3A4"/>
          </p15:clr>
        </p15:guide>
        <p15:guide id="45" pos="4005">
          <p15:clr>
            <a:srgbClr val="A4A3A4"/>
          </p15:clr>
        </p15:guide>
        <p15:guide id="46" pos="4159">
          <p15:clr>
            <a:srgbClr val="A4A3A4"/>
          </p15:clr>
        </p15:guide>
        <p15:guide id="47" pos="4321">
          <p15:clr>
            <a:srgbClr val="A4A3A4"/>
          </p15:clr>
        </p15:guide>
        <p15:guide id="48" pos="4483">
          <p15:clr>
            <a:srgbClr val="A4A3A4"/>
          </p15:clr>
        </p15:guide>
        <p15:guide id="49" pos="5601">
          <p15:clr>
            <a:srgbClr val="A4A3A4"/>
          </p15:clr>
        </p15:guide>
        <p15:guide id="50" pos="5763">
          <p15:clr>
            <a:srgbClr val="A4A3A4"/>
          </p15:clr>
        </p15:guide>
        <p15:guide id="51" pos="5926">
          <p15:clr>
            <a:srgbClr val="A4A3A4"/>
          </p15:clr>
        </p15:guide>
        <p15:guide id="52" pos="6246">
          <p15:clr>
            <a:srgbClr val="A4A3A4"/>
          </p15:clr>
        </p15:guide>
        <p15:guide id="53" pos="6406">
          <p15:clr>
            <a:srgbClr val="A4A3A4"/>
          </p15:clr>
        </p15:guide>
        <p15:guide id="54" pos="7203">
          <p15:clr>
            <a:srgbClr val="A4A3A4"/>
          </p15:clr>
        </p15:guide>
        <p15:guide id="55" pos="6718">
          <p15:clr>
            <a:srgbClr val="A4A3A4"/>
          </p15:clr>
        </p15:guide>
        <p15:guide id="56" pos="6884">
          <p15:clr>
            <a:srgbClr val="A4A3A4"/>
          </p15:clr>
        </p15:guide>
        <p15:guide id="57" pos="5447">
          <p15:clr>
            <a:srgbClr val="A4A3A4"/>
          </p15:clr>
        </p15:guide>
        <p15:guide id="58" pos="5282">
          <p15:clr>
            <a:srgbClr val="A4A3A4"/>
          </p15:clr>
        </p15:guide>
        <p15:guide id="59" pos="5119">
          <p15:clr>
            <a:srgbClr val="A4A3A4"/>
          </p15:clr>
        </p15:guide>
        <p15:guide id="60" pos="4961">
          <p15:clr>
            <a:srgbClr val="A4A3A4"/>
          </p15:clr>
        </p15:guide>
        <p15:guide id="61" pos="4803">
          <p15:clr>
            <a:srgbClr val="A4A3A4"/>
          </p15:clr>
        </p15:guide>
        <p15:guide id="62" pos="4637">
          <p15:clr>
            <a:srgbClr val="A4A3A4"/>
          </p15:clr>
        </p15:guide>
        <p15:guide id="63" pos="487">
          <p15:clr>
            <a:srgbClr val="A4A3A4"/>
          </p15:clr>
        </p15:guide>
        <p15:guide id="64" pos="644">
          <p15:clr>
            <a:srgbClr val="A4A3A4"/>
          </p15:clr>
        </p15:guide>
        <p15:guide id="65" pos="801">
          <p15:clr>
            <a:srgbClr val="A4A3A4"/>
          </p15:clr>
        </p15:guide>
        <p15:guide id="66" pos="967">
          <p15:clr>
            <a:srgbClr val="A4A3A4"/>
          </p15:clr>
        </p15:guide>
        <p15:guide id="67" pos="1120">
          <p15:clr>
            <a:srgbClr val="A4A3A4"/>
          </p15:clr>
        </p15:guide>
        <p15:guide id="68" pos="1281">
          <p15:clr>
            <a:srgbClr val="A4A3A4"/>
          </p15:clr>
        </p15:guide>
        <p15:guide id="69" pos="1442">
          <p15:clr>
            <a:srgbClr val="A4A3A4"/>
          </p15:clr>
        </p15:guide>
        <p15:guide id="70" pos="1609">
          <p15:clr>
            <a:srgbClr val="A4A3A4"/>
          </p15:clr>
        </p15:guide>
        <p15:guide id="71" pos="1762">
          <p15:clr>
            <a:srgbClr val="A4A3A4"/>
          </p15:clr>
        </p15:guide>
        <p15:guide id="72" pos="1924">
          <p15:clr>
            <a:srgbClr val="A4A3A4"/>
          </p15:clr>
        </p15:guide>
        <p15:guide id="73" pos="2085">
          <p15:clr>
            <a:srgbClr val="A4A3A4"/>
          </p15:clr>
        </p15:guide>
        <p15:guide id="74" pos="2244">
          <p15:clr>
            <a:srgbClr val="A4A3A4"/>
          </p15:clr>
        </p15:guide>
        <p15:guide id="75" pos="3682">
          <p15:clr>
            <a:srgbClr val="A4A3A4"/>
          </p15:clr>
        </p15:guide>
        <p15:guide id="76" orient="horz" pos="970">
          <p15:clr>
            <a:srgbClr val="A4A3A4"/>
          </p15:clr>
        </p15:guide>
        <p15:guide id="77" pos="7678">
          <p15:clr>
            <a:srgbClr val="A4A3A4"/>
          </p15:clr>
        </p15:guide>
        <p15:guide id="78" orient="horz" pos="43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41C70F-647B-9F56-8C8F-66615C04C6F1}" name="David Elema" initials="DE" userId="b775f174ab173f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7C"/>
    <a:srgbClr val="A0B6E0"/>
    <a:srgbClr val="C7D4ED"/>
    <a:srgbClr val="385FAE"/>
    <a:srgbClr val="EEB500"/>
    <a:srgbClr val="FFECB2"/>
    <a:srgbClr val="49648C"/>
    <a:srgbClr val="000000"/>
    <a:srgbClr val="AAAAAA"/>
    <a:srgbClr val="284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0" autoAdjust="0"/>
    <p:restoredTop sz="84786" autoAdjust="0"/>
  </p:normalViewPr>
  <p:slideViewPr>
    <p:cSldViewPr>
      <p:cViewPr varScale="1">
        <p:scale>
          <a:sx n="95" d="100"/>
          <a:sy n="95" d="100"/>
        </p:scale>
        <p:origin x="920" y="176"/>
      </p:cViewPr>
      <p:guideLst>
        <p:guide orient="horz" pos="325"/>
        <p:guide orient="horz" pos="4013"/>
        <p:guide orient="horz" pos="484"/>
        <p:guide orient="horz" pos="802"/>
        <p:guide orient="horz" pos="1608"/>
        <p:guide orient="horz"/>
        <p:guide orient="horz" pos="165"/>
        <p:guide orient="horz" pos="4170"/>
        <p:guide orient="horz" pos="2886"/>
        <p:guide orient="horz" pos="964"/>
        <p:guide orient="horz" pos="3053"/>
        <p:guide orient="horz" pos="1131"/>
        <p:guide orient="horz" pos="2723"/>
        <p:guide orient="horz" pos="1280"/>
        <p:guide orient="horz" pos="3850"/>
        <p:guide orient="horz" pos="3685"/>
        <p:guide orient="horz" pos="3530"/>
        <p:guide orient="horz" pos="3370"/>
        <p:guide orient="horz" pos="3206"/>
        <p:guide orient="horz" pos="2570"/>
        <p:guide orient="horz" pos="2407"/>
        <p:guide orient="horz" pos="1924"/>
        <p:guide orient="horz" pos="1767"/>
        <p:guide orient="horz" pos="1447"/>
        <p:guide orient="horz" pos="649"/>
        <p:guide orient="horz" pos="2084"/>
        <p:guide orient="horz" pos="2243"/>
        <p:guide pos="3840"/>
        <p:guide pos="320"/>
        <p:guide pos="7367"/>
        <p:guide pos="7043"/>
        <p:guide pos="6562"/>
        <p:guide/>
        <p:guide pos="6083"/>
        <p:guide pos="167"/>
        <p:guide pos="7520"/>
        <p:guide pos="2568"/>
        <p:guide pos="2406"/>
        <p:guide pos="2717"/>
        <p:guide pos="2884"/>
        <p:guide pos="3050"/>
        <p:guide pos="3204"/>
        <p:guide pos="3361"/>
        <p:guide pos="3528"/>
        <p:guide pos="4005"/>
        <p:guide pos="4159"/>
        <p:guide pos="4321"/>
        <p:guide pos="4483"/>
        <p:guide pos="5601"/>
        <p:guide pos="5763"/>
        <p:guide pos="5926"/>
        <p:guide pos="6246"/>
        <p:guide pos="6406"/>
        <p:guide pos="7203"/>
        <p:guide pos="6718"/>
        <p:guide pos="6884"/>
        <p:guide pos="5447"/>
        <p:guide pos="5282"/>
        <p:guide pos="5119"/>
        <p:guide pos="4961"/>
        <p:guide pos="4803"/>
        <p:guide pos="4637"/>
        <p:guide pos="487"/>
        <p:guide pos="644"/>
        <p:guide pos="801"/>
        <p:guide pos="967"/>
        <p:guide pos="1120"/>
        <p:guide pos="1281"/>
        <p:guide pos="1442"/>
        <p:guide pos="1609"/>
        <p:guide pos="1762"/>
        <p:guide pos="1924"/>
        <p:guide pos="2085"/>
        <p:guide pos="2244"/>
        <p:guide pos="3682"/>
        <p:guide orient="horz" pos="970"/>
        <p:guide pos="7678"/>
        <p:guide orient="horz" pos="4320"/>
      </p:guideLst>
    </p:cSldViewPr>
  </p:slideViewPr>
  <p:outlineViewPr>
    <p:cViewPr>
      <p:scale>
        <a:sx n="33" d="100"/>
        <a:sy n="33" d="100"/>
      </p:scale>
      <p:origin x="0" y="33240"/>
    </p:cViewPr>
  </p:outlineViewPr>
  <p:notesTextViewPr>
    <p:cViewPr>
      <p:scale>
        <a:sx n="1" d="1"/>
        <a:sy n="1" d="1"/>
      </p:scale>
      <p:origin x="0" y="0"/>
    </p:cViewPr>
  </p:notesTextViewPr>
  <p:sorterViewPr>
    <p:cViewPr>
      <p:scale>
        <a:sx n="144" d="100"/>
        <a:sy n="144" d="100"/>
      </p:scale>
      <p:origin x="0" y="18859"/>
    </p:cViewPr>
  </p:sorterViewPr>
  <p:notesViewPr>
    <p:cSldViewPr>
      <p:cViewPr varScale="1">
        <p:scale>
          <a:sx n="98" d="100"/>
          <a:sy n="98" d="100"/>
        </p:scale>
        <p:origin x="-3898"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omments/modernComment_337_54560954.xml><?xml version="1.0" encoding="utf-8"?>
<p188:cmLst xmlns:a="http://schemas.openxmlformats.org/drawingml/2006/main" xmlns:r="http://schemas.openxmlformats.org/officeDocument/2006/relationships" xmlns:p188="http://schemas.microsoft.com/office/powerpoint/2018/8/main">
  <p188:cm id="{A62BA386-40C9-8A45-B543-AEA4E1E75972}" authorId="{A441C70F-647B-9F56-8C8F-66615C04C6F1}" created="2021-11-03T10:15:32.156">
    <pc:sldMkLst xmlns:pc="http://schemas.microsoft.com/office/powerpoint/2013/main/command">
      <pc:docMk/>
      <pc:sldMk cId="1414924628" sldId="823"/>
    </pc:sldMkLst>
    <p188:txBody>
      <a:bodyPr/>
      <a:lstStyle/>
      <a:p>
        <a:r>
          <a:rPr lang="en-DE"/>
          <a:t>Diese fünf Phasen müssen von jedem Einzelnen nacheinander, von oben nach unten durchlaufen werden, um eine Veränderung des Mindsets zu bewirken. 
Die Maßnahmen sollten für den Einzelnen genau an der Phase ansetzen, in der sich das Individuum aktuell befindet. </a:t>
        </a:r>
      </a:p>
    </p188:txBody>
  </p188:cm>
</p188:cmLst>
</file>

<file path=ppt/comments/modernComment_341_F61D6179.xml><?xml version="1.0" encoding="utf-8"?>
<p188:cmLst xmlns:a="http://schemas.openxmlformats.org/drawingml/2006/main" xmlns:r="http://schemas.openxmlformats.org/officeDocument/2006/relationships" xmlns:p188="http://schemas.microsoft.com/office/powerpoint/2018/8/main">
  <p188:cm id="{E1DDCE22-5F17-834A-977B-CFCC9D9FD512}" authorId="{A441C70F-647B-9F56-8C8F-66615C04C6F1}" created="2021-11-03T09:13:02.937">
    <ac:txMkLst xmlns:ac="http://schemas.microsoft.com/office/drawing/2013/main/command">
      <pc:docMk xmlns:pc="http://schemas.microsoft.com/office/powerpoint/2013/main/command"/>
      <pc:sldMk xmlns:pc="http://schemas.microsoft.com/office/powerpoint/2013/main/command" cId="4129120633" sldId="833"/>
      <ac:spMk id="3" creationId="{00000000-0000-0000-0000-000000000000}"/>
      <ac:txMk cp="139" len="10">
        <ac:context len="172" hash="886367016"/>
      </ac:txMk>
    </ac:txMkLst>
    <p188:pos x="1589873" y="2369506"/>
    <p188:txBody>
      <a:bodyPr/>
      <a:lstStyle/>
      <a:p>
        <a:r>
          <a:rPr lang="en-DE"/>
          <a:t>“Mehrwert für die” oder “Mehrwert der”?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EEAEF3-07D6-4E8D-A88B-D97B2EDFCE1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4F9B6A1A-3377-4ED4-AAA1-EF105EDFE215}">
      <dgm:prSet phldrT="[Text]" custT="1"/>
      <dgm:spPr>
        <a:solidFill>
          <a:srgbClr val="A0B6E0"/>
        </a:solidFill>
      </dgm:spPr>
      <dgm:t>
        <a:bodyPr/>
        <a:lstStyle/>
        <a:p>
          <a:r>
            <a:rPr lang="de-DE" sz="2000" dirty="0">
              <a:latin typeface="Arial" panose="020B0604020202020204" pitchFamily="34" charset="0"/>
              <a:cs typeface="Arial" panose="020B0604020202020204" pitchFamily="34" charset="0"/>
            </a:rPr>
            <a:t>Sie sind sich ihrer </a:t>
          </a:r>
          <a:r>
            <a:rPr lang="de-DE" sz="2000" b="1" dirty="0">
              <a:latin typeface="Arial" panose="020B0604020202020204" pitchFamily="34" charset="0"/>
              <a:cs typeface="Arial" panose="020B0604020202020204" pitchFamily="34" charset="0"/>
            </a:rPr>
            <a:t>Haltung</a:t>
          </a:r>
          <a:r>
            <a:rPr lang="de-DE" sz="2000" dirty="0">
              <a:latin typeface="Arial" panose="020B0604020202020204" pitchFamily="34" charset="0"/>
              <a:cs typeface="Arial" panose="020B0604020202020204" pitchFamily="34" charset="0"/>
            </a:rPr>
            <a:t>, </a:t>
          </a:r>
          <a:r>
            <a:rPr lang="de-DE" sz="2000" b="1" dirty="0">
              <a:latin typeface="Arial" panose="020B0604020202020204" pitchFamily="34" charset="0"/>
              <a:cs typeface="Arial" panose="020B0604020202020204" pitchFamily="34" charset="0"/>
            </a:rPr>
            <a:t>Emotionen</a:t>
          </a:r>
          <a:r>
            <a:rPr lang="de-DE" sz="2000" dirty="0">
              <a:latin typeface="Arial" panose="020B0604020202020204" pitchFamily="34" charset="0"/>
              <a:cs typeface="Arial" panose="020B0604020202020204" pitchFamily="34" charset="0"/>
            </a:rPr>
            <a:t> und </a:t>
          </a:r>
          <a:r>
            <a:rPr lang="de-DE" sz="2000" b="1" dirty="0">
              <a:latin typeface="Arial" panose="020B0604020202020204" pitchFamily="34" charset="0"/>
              <a:cs typeface="Arial" panose="020B0604020202020204" pitchFamily="34" charset="0"/>
            </a:rPr>
            <a:t>Leidenschaft</a:t>
          </a:r>
          <a:r>
            <a:rPr lang="de-DE" sz="2000" dirty="0">
              <a:latin typeface="Arial" panose="020B0604020202020204" pitchFamily="34" charset="0"/>
              <a:cs typeface="Arial" panose="020B0604020202020204" pitchFamily="34" charset="0"/>
            </a:rPr>
            <a:t> bewusst.</a:t>
          </a:r>
        </a:p>
      </dgm:t>
    </dgm:pt>
    <dgm:pt modelId="{51DA1B45-6F8E-480C-87C5-AAD8D253A186}" type="parTrans" cxnId="{FE6E4D39-CD40-4A23-B805-7870B0AE2E9D}">
      <dgm:prSet/>
      <dgm:spPr/>
      <dgm:t>
        <a:bodyPr/>
        <a:lstStyle/>
        <a:p>
          <a:endParaRPr lang="de-DE" sz="2000">
            <a:latin typeface="Arial" panose="020B0604020202020204" pitchFamily="34" charset="0"/>
            <a:cs typeface="Arial" panose="020B0604020202020204" pitchFamily="34" charset="0"/>
          </a:endParaRPr>
        </a:p>
      </dgm:t>
    </dgm:pt>
    <dgm:pt modelId="{2D7D94F1-BFE9-42C2-818C-C957E383B83A}" type="sibTrans" cxnId="{FE6E4D39-CD40-4A23-B805-7870B0AE2E9D}">
      <dgm:prSet/>
      <dgm:spPr/>
      <dgm:t>
        <a:bodyPr/>
        <a:lstStyle/>
        <a:p>
          <a:endParaRPr lang="de-DE" sz="2000">
            <a:latin typeface="Arial" panose="020B0604020202020204" pitchFamily="34" charset="0"/>
            <a:cs typeface="Arial" panose="020B0604020202020204" pitchFamily="34" charset="0"/>
          </a:endParaRPr>
        </a:p>
      </dgm:t>
    </dgm:pt>
    <dgm:pt modelId="{5D98830E-C709-4CF1-8EE4-C66AE018532F}">
      <dgm:prSet phldrT="[Text]" custT="1"/>
      <dgm:spPr>
        <a:solidFill>
          <a:srgbClr val="FFDE7C"/>
        </a:solidFill>
      </dgm:spPr>
      <dgm:t>
        <a:bodyPr/>
        <a:lstStyle/>
        <a:p>
          <a:r>
            <a:rPr lang="de-DE" sz="2000">
              <a:solidFill>
                <a:schemeClr val="dk1"/>
              </a:solidFill>
              <a:latin typeface="Arial" panose="020B0604020202020204" pitchFamily="34" charset="0"/>
              <a:cs typeface="Arial" panose="020B0604020202020204" pitchFamily="34" charset="0"/>
            </a:rPr>
            <a:t>Sie schaffen eine </a:t>
          </a:r>
          <a:r>
            <a:rPr lang="de-DE" sz="2000" b="1">
              <a:solidFill>
                <a:schemeClr val="dk1"/>
              </a:solidFill>
              <a:latin typeface="Arial" panose="020B0604020202020204" pitchFamily="34" charset="0"/>
              <a:cs typeface="Arial" panose="020B0604020202020204" pitchFamily="34" charset="0"/>
            </a:rPr>
            <a:t>Verbindung</a:t>
          </a:r>
          <a:r>
            <a:rPr lang="de-DE" sz="2000">
              <a:solidFill>
                <a:schemeClr val="dk1"/>
              </a:solidFill>
              <a:latin typeface="Arial" panose="020B0604020202020204" pitchFamily="34" charset="0"/>
              <a:cs typeface="Arial" panose="020B0604020202020204" pitchFamily="34" charset="0"/>
            </a:rPr>
            <a:t> zu ihrem Team.</a:t>
          </a:r>
        </a:p>
      </dgm:t>
    </dgm:pt>
    <dgm:pt modelId="{88C1E98B-2629-4FA2-B374-8D67A459A86E}" type="parTrans" cxnId="{0E932B26-619D-4DC9-A000-8C5A14CFCAE5}">
      <dgm:prSet/>
      <dgm:spPr/>
      <dgm:t>
        <a:bodyPr/>
        <a:lstStyle/>
        <a:p>
          <a:endParaRPr lang="de-DE" sz="2000">
            <a:latin typeface="Arial" panose="020B0604020202020204" pitchFamily="34" charset="0"/>
            <a:cs typeface="Arial" panose="020B0604020202020204" pitchFamily="34" charset="0"/>
          </a:endParaRPr>
        </a:p>
      </dgm:t>
    </dgm:pt>
    <dgm:pt modelId="{72246B3F-53F7-405B-88DA-EAE305C00F98}" type="sibTrans" cxnId="{0E932B26-619D-4DC9-A000-8C5A14CFCAE5}">
      <dgm:prSet/>
      <dgm:spPr/>
      <dgm:t>
        <a:bodyPr/>
        <a:lstStyle/>
        <a:p>
          <a:endParaRPr lang="de-DE" sz="2000">
            <a:latin typeface="Arial" panose="020B0604020202020204" pitchFamily="34" charset="0"/>
            <a:cs typeface="Arial" panose="020B0604020202020204" pitchFamily="34" charset="0"/>
          </a:endParaRPr>
        </a:p>
      </dgm:t>
    </dgm:pt>
    <dgm:pt modelId="{9750CCD4-5541-4DFB-B94B-5873063CD6F3}">
      <dgm:prSet phldrT="[Text]" custT="1"/>
      <dgm:spPr>
        <a:solidFill>
          <a:srgbClr val="A0B6E0"/>
        </a:solidFill>
      </dgm:spPr>
      <dgm:t>
        <a:bodyPr/>
        <a:lstStyle/>
        <a:p>
          <a:r>
            <a:rPr lang="de-DE" sz="2000">
              <a:latin typeface="Arial" panose="020B0604020202020204" pitchFamily="34" charset="0"/>
              <a:cs typeface="Arial" panose="020B0604020202020204" pitchFamily="34" charset="0"/>
            </a:rPr>
            <a:t>Sie bauen </a:t>
          </a:r>
          <a:r>
            <a:rPr lang="de-DE" sz="2000" b="1">
              <a:latin typeface="Arial" panose="020B0604020202020204" pitchFamily="34" charset="0"/>
              <a:cs typeface="Arial" panose="020B0604020202020204" pitchFamily="34" charset="0"/>
            </a:rPr>
            <a:t>Glaubwürdigkeit</a:t>
          </a:r>
          <a:r>
            <a:rPr lang="de-DE" sz="2000">
              <a:latin typeface="Arial" panose="020B0604020202020204" pitchFamily="34" charset="0"/>
              <a:cs typeface="Arial" panose="020B0604020202020204" pitchFamily="34" charset="0"/>
            </a:rPr>
            <a:t> auf.</a:t>
          </a:r>
        </a:p>
      </dgm:t>
    </dgm:pt>
    <dgm:pt modelId="{FD4B1CFB-FC4E-4D72-A61C-23FA5682D667}" type="parTrans" cxnId="{5C968045-DEAF-4F63-AC45-BAAB6DA3860A}">
      <dgm:prSet/>
      <dgm:spPr/>
      <dgm:t>
        <a:bodyPr/>
        <a:lstStyle/>
        <a:p>
          <a:endParaRPr lang="de-DE" sz="2000">
            <a:latin typeface="Arial" panose="020B0604020202020204" pitchFamily="34" charset="0"/>
            <a:cs typeface="Arial" panose="020B0604020202020204" pitchFamily="34" charset="0"/>
          </a:endParaRPr>
        </a:p>
      </dgm:t>
    </dgm:pt>
    <dgm:pt modelId="{8A8E3564-A660-4E63-9747-3D082DF48181}" type="sibTrans" cxnId="{5C968045-DEAF-4F63-AC45-BAAB6DA3860A}">
      <dgm:prSet/>
      <dgm:spPr/>
      <dgm:t>
        <a:bodyPr/>
        <a:lstStyle/>
        <a:p>
          <a:endParaRPr lang="de-DE" sz="2000">
            <a:latin typeface="Arial" panose="020B0604020202020204" pitchFamily="34" charset="0"/>
            <a:cs typeface="Arial" panose="020B0604020202020204" pitchFamily="34" charset="0"/>
          </a:endParaRPr>
        </a:p>
      </dgm:t>
    </dgm:pt>
    <dgm:pt modelId="{8E37287B-2CBE-4BC2-A590-9B1ECCC51541}">
      <dgm:prSet phldrT="[Text]" custT="1"/>
      <dgm:spPr>
        <a:solidFill>
          <a:srgbClr val="FFDE7C"/>
        </a:solidFill>
      </dgm:spPr>
      <dgm:t>
        <a:bodyPr/>
        <a:lstStyle/>
        <a:p>
          <a:r>
            <a:rPr lang="de-DE" sz="2000">
              <a:solidFill>
                <a:schemeClr val="dk1"/>
              </a:solidFill>
              <a:latin typeface="Arial" panose="020B0604020202020204" pitchFamily="34" charset="0"/>
              <a:cs typeface="Arial" panose="020B0604020202020204" pitchFamily="34" charset="0"/>
            </a:rPr>
            <a:t>Sie würdigen </a:t>
          </a:r>
          <a:r>
            <a:rPr lang="de-DE" sz="2000" b="1">
              <a:solidFill>
                <a:schemeClr val="dk1"/>
              </a:solidFill>
              <a:latin typeface="Arial" panose="020B0604020202020204" pitchFamily="34" charset="0"/>
              <a:cs typeface="Arial" panose="020B0604020202020204" pitchFamily="34" charset="0"/>
            </a:rPr>
            <a:t>Widerstand</a:t>
          </a:r>
          <a:r>
            <a:rPr lang="de-DE" sz="2000">
              <a:solidFill>
                <a:schemeClr val="dk1"/>
              </a:solidFill>
              <a:latin typeface="Arial" panose="020B0604020202020204" pitchFamily="34" charset="0"/>
              <a:cs typeface="Arial" panose="020B0604020202020204" pitchFamily="34" charset="0"/>
            </a:rPr>
            <a:t>.</a:t>
          </a:r>
        </a:p>
      </dgm:t>
    </dgm:pt>
    <dgm:pt modelId="{D0951DB9-FB9D-4D86-90F7-A6AB0B8ED7C1}" type="parTrans" cxnId="{5ACBBAFF-0484-4C8C-96A7-0E3A2922DF9B}">
      <dgm:prSet/>
      <dgm:spPr/>
      <dgm:t>
        <a:bodyPr/>
        <a:lstStyle/>
        <a:p>
          <a:endParaRPr lang="de-DE" sz="2000">
            <a:latin typeface="Arial" panose="020B0604020202020204" pitchFamily="34" charset="0"/>
            <a:cs typeface="Arial" panose="020B0604020202020204" pitchFamily="34" charset="0"/>
          </a:endParaRPr>
        </a:p>
      </dgm:t>
    </dgm:pt>
    <dgm:pt modelId="{ED456C0C-66F3-4845-AEC9-B6ACB741E40D}" type="sibTrans" cxnId="{5ACBBAFF-0484-4C8C-96A7-0E3A2922DF9B}">
      <dgm:prSet/>
      <dgm:spPr/>
      <dgm:t>
        <a:bodyPr/>
        <a:lstStyle/>
        <a:p>
          <a:endParaRPr lang="de-DE" sz="2000">
            <a:latin typeface="Arial" panose="020B0604020202020204" pitchFamily="34" charset="0"/>
            <a:cs typeface="Arial" panose="020B0604020202020204" pitchFamily="34" charset="0"/>
          </a:endParaRPr>
        </a:p>
      </dgm:t>
    </dgm:pt>
    <dgm:pt modelId="{F4E4A7CB-CE47-4041-98E5-1917BB49EE85}">
      <dgm:prSet phldrT="[Text]" custT="1"/>
      <dgm:spPr>
        <a:solidFill>
          <a:srgbClr val="A0B6E0"/>
        </a:solidFill>
      </dgm:spPr>
      <dgm:t>
        <a:bodyPr/>
        <a:lstStyle/>
        <a:p>
          <a:r>
            <a:rPr lang="de-DE" sz="2000">
              <a:latin typeface="Arial" panose="020B0604020202020204" pitchFamily="34" charset="0"/>
              <a:cs typeface="Arial" panose="020B0604020202020204" pitchFamily="34" charset="0"/>
            </a:rPr>
            <a:t>Sie erklären das </a:t>
          </a:r>
          <a:r>
            <a:rPr lang="de-DE" sz="2000" b="1">
              <a:latin typeface="Arial" panose="020B0604020202020204" pitchFamily="34" charset="0"/>
              <a:cs typeface="Arial" panose="020B0604020202020204" pitchFamily="34" charset="0"/>
            </a:rPr>
            <a:t>Big Picture</a:t>
          </a:r>
          <a:r>
            <a:rPr lang="de-DE" sz="2000">
              <a:latin typeface="Arial" panose="020B0604020202020204" pitchFamily="34" charset="0"/>
              <a:cs typeface="Arial" panose="020B0604020202020204" pitchFamily="34" charset="0"/>
            </a:rPr>
            <a:t>, um ein gemeinsames Verständnis zu schaffen.</a:t>
          </a:r>
        </a:p>
      </dgm:t>
    </dgm:pt>
    <dgm:pt modelId="{0F8D30E5-D568-4A86-A1D2-F81EFAA5FF80}" type="parTrans" cxnId="{46DDA79A-AC17-4544-9622-03DD2CEBC6C2}">
      <dgm:prSet/>
      <dgm:spPr/>
      <dgm:t>
        <a:bodyPr/>
        <a:lstStyle/>
        <a:p>
          <a:endParaRPr lang="de-DE" sz="2000">
            <a:latin typeface="Arial" panose="020B0604020202020204" pitchFamily="34" charset="0"/>
            <a:cs typeface="Arial" panose="020B0604020202020204" pitchFamily="34" charset="0"/>
          </a:endParaRPr>
        </a:p>
      </dgm:t>
    </dgm:pt>
    <dgm:pt modelId="{3567A42C-3208-410A-BF96-4B842D50069B}" type="sibTrans" cxnId="{46DDA79A-AC17-4544-9622-03DD2CEBC6C2}">
      <dgm:prSet/>
      <dgm:spPr/>
      <dgm:t>
        <a:bodyPr/>
        <a:lstStyle/>
        <a:p>
          <a:endParaRPr lang="de-DE" sz="2000">
            <a:latin typeface="Arial" panose="020B0604020202020204" pitchFamily="34" charset="0"/>
            <a:cs typeface="Arial" panose="020B0604020202020204" pitchFamily="34" charset="0"/>
          </a:endParaRPr>
        </a:p>
      </dgm:t>
    </dgm:pt>
    <dgm:pt modelId="{B991FED0-6F2A-4279-9478-A5A6587743A2}">
      <dgm:prSet phldrT="[Text]" custT="1"/>
      <dgm:spPr>
        <a:solidFill>
          <a:srgbClr val="FFDE7C"/>
        </a:solidFill>
      </dgm:spPr>
      <dgm:t>
        <a:bodyPr/>
        <a:lstStyle/>
        <a:p>
          <a:r>
            <a:rPr lang="de-DE" sz="2000">
              <a:solidFill>
                <a:schemeClr val="dk1"/>
              </a:solidFill>
              <a:latin typeface="Arial" panose="020B0604020202020204" pitchFamily="34" charset="0"/>
              <a:cs typeface="Arial" panose="020B0604020202020204" pitchFamily="34" charset="0"/>
            </a:rPr>
            <a:t>Sie zeichnen ein </a:t>
          </a:r>
          <a:r>
            <a:rPr lang="de-DE" sz="2000" b="1">
              <a:solidFill>
                <a:schemeClr val="dk1"/>
              </a:solidFill>
              <a:latin typeface="Arial" panose="020B0604020202020204" pitchFamily="34" charset="0"/>
              <a:cs typeface="Arial" panose="020B0604020202020204" pitchFamily="34" charset="0"/>
            </a:rPr>
            <a:t>inspirierendes Bild </a:t>
          </a:r>
          <a:r>
            <a:rPr lang="de-DE" sz="2000">
              <a:solidFill>
                <a:schemeClr val="dk1"/>
              </a:solidFill>
              <a:latin typeface="Arial" panose="020B0604020202020204" pitchFamily="34" charset="0"/>
              <a:cs typeface="Arial" panose="020B0604020202020204" pitchFamily="34" charset="0"/>
            </a:rPr>
            <a:t>der Zukunft.</a:t>
          </a:r>
        </a:p>
      </dgm:t>
    </dgm:pt>
    <dgm:pt modelId="{F821F658-A105-4C93-8A12-60D9DC5D9C98}" type="parTrans" cxnId="{B92E560A-0309-4BB4-B8CA-22A5F795E2F1}">
      <dgm:prSet/>
      <dgm:spPr/>
      <dgm:t>
        <a:bodyPr/>
        <a:lstStyle/>
        <a:p>
          <a:endParaRPr lang="de-DE" sz="2000">
            <a:latin typeface="Arial" panose="020B0604020202020204" pitchFamily="34" charset="0"/>
            <a:cs typeface="Arial" panose="020B0604020202020204" pitchFamily="34" charset="0"/>
          </a:endParaRPr>
        </a:p>
      </dgm:t>
    </dgm:pt>
    <dgm:pt modelId="{7A3D68F9-89DD-45F4-85E2-A9A987BA68C9}" type="sibTrans" cxnId="{B92E560A-0309-4BB4-B8CA-22A5F795E2F1}">
      <dgm:prSet/>
      <dgm:spPr/>
      <dgm:t>
        <a:bodyPr/>
        <a:lstStyle/>
        <a:p>
          <a:endParaRPr lang="de-DE" sz="2000">
            <a:latin typeface="Arial" panose="020B0604020202020204" pitchFamily="34" charset="0"/>
            <a:cs typeface="Arial" panose="020B0604020202020204" pitchFamily="34" charset="0"/>
          </a:endParaRPr>
        </a:p>
      </dgm:t>
    </dgm:pt>
    <dgm:pt modelId="{D2F35F9A-F1A6-4FF4-8F37-309A5C67774F}">
      <dgm:prSet phldrT="[Text]" custT="1"/>
      <dgm:spPr>
        <a:solidFill>
          <a:srgbClr val="A0B6E0"/>
        </a:solidFill>
      </dgm:spPr>
      <dgm:t>
        <a:bodyPr/>
        <a:lstStyle/>
        <a:p>
          <a:r>
            <a:rPr lang="de-DE" sz="2000">
              <a:latin typeface="Arial" panose="020B0604020202020204" pitchFamily="34" charset="0"/>
              <a:cs typeface="Arial" panose="020B0604020202020204" pitchFamily="34" charset="0"/>
            </a:rPr>
            <a:t>Sie rufen zum </a:t>
          </a:r>
          <a:r>
            <a:rPr lang="de-DE" sz="2000" b="1">
              <a:latin typeface="Arial" panose="020B0604020202020204" pitchFamily="34" charset="0"/>
              <a:cs typeface="Arial" panose="020B0604020202020204" pitchFamily="34" charset="0"/>
            </a:rPr>
            <a:t>Handeln</a:t>
          </a:r>
          <a:r>
            <a:rPr lang="de-DE" sz="2000">
              <a:latin typeface="Arial" panose="020B0604020202020204" pitchFamily="34" charset="0"/>
              <a:cs typeface="Arial" panose="020B0604020202020204" pitchFamily="34" charset="0"/>
            </a:rPr>
            <a:t> aus.</a:t>
          </a:r>
        </a:p>
      </dgm:t>
    </dgm:pt>
    <dgm:pt modelId="{ED049C11-B9CD-49D8-9496-FCCA994CA08A}" type="parTrans" cxnId="{EFD4B157-7D17-497D-B9A2-3945EA97ADB5}">
      <dgm:prSet/>
      <dgm:spPr/>
      <dgm:t>
        <a:bodyPr/>
        <a:lstStyle/>
        <a:p>
          <a:endParaRPr lang="de-DE" sz="2000">
            <a:latin typeface="Arial" panose="020B0604020202020204" pitchFamily="34" charset="0"/>
            <a:cs typeface="Arial" panose="020B0604020202020204" pitchFamily="34" charset="0"/>
          </a:endParaRPr>
        </a:p>
      </dgm:t>
    </dgm:pt>
    <dgm:pt modelId="{10290D46-555B-4167-84EB-C7B0EDEB919A}" type="sibTrans" cxnId="{EFD4B157-7D17-497D-B9A2-3945EA97ADB5}">
      <dgm:prSet/>
      <dgm:spPr/>
      <dgm:t>
        <a:bodyPr/>
        <a:lstStyle/>
        <a:p>
          <a:endParaRPr lang="de-DE" sz="2000">
            <a:latin typeface="Arial" panose="020B0604020202020204" pitchFamily="34" charset="0"/>
            <a:cs typeface="Arial" panose="020B0604020202020204" pitchFamily="34" charset="0"/>
          </a:endParaRPr>
        </a:p>
      </dgm:t>
    </dgm:pt>
    <dgm:pt modelId="{D731D05E-0020-4D0B-8E9D-978F18FB15C0}" type="pres">
      <dgm:prSet presAssocID="{2CEEAEF3-07D6-4E8D-A88B-D97B2EDFCE1A}" presName="Name0" presStyleCnt="0">
        <dgm:presLayoutVars>
          <dgm:chMax val="7"/>
          <dgm:chPref val="7"/>
          <dgm:dir/>
        </dgm:presLayoutVars>
      </dgm:prSet>
      <dgm:spPr/>
    </dgm:pt>
    <dgm:pt modelId="{E0A0D8F0-14A9-435A-ACB8-E6B12FEB9396}" type="pres">
      <dgm:prSet presAssocID="{2CEEAEF3-07D6-4E8D-A88B-D97B2EDFCE1A}" presName="Name1" presStyleCnt="0"/>
      <dgm:spPr/>
    </dgm:pt>
    <dgm:pt modelId="{F7CDE308-A5E3-4278-AC7E-204CC06BA3E1}" type="pres">
      <dgm:prSet presAssocID="{2CEEAEF3-07D6-4E8D-A88B-D97B2EDFCE1A}" presName="cycle" presStyleCnt="0"/>
      <dgm:spPr/>
    </dgm:pt>
    <dgm:pt modelId="{068A6C8F-574F-4EFA-958F-D61AC26FABE0}" type="pres">
      <dgm:prSet presAssocID="{2CEEAEF3-07D6-4E8D-A88B-D97B2EDFCE1A}" presName="srcNode" presStyleLbl="node1" presStyleIdx="0" presStyleCnt="7"/>
      <dgm:spPr/>
    </dgm:pt>
    <dgm:pt modelId="{0DE92F9F-2AD5-4F3F-8821-2EFAFA65F9D6}" type="pres">
      <dgm:prSet presAssocID="{2CEEAEF3-07D6-4E8D-A88B-D97B2EDFCE1A}" presName="conn" presStyleLbl="parChTrans1D2" presStyleIdx="0" presStyleCnt="1"/>
      <dgm:spPr/>
    </dgm:pt>
    <dgm:pt modelId="{1A7F424A-3A9D-4D4C-8814-4F9AB0CBAAD1}" type="pres">
      <dgm:prSet presAssocID="{2CEEAEF3-07D6-4E8D-A88B-D97B2EDFCE1A}" presName="extraNode" presStyleLbl="node1" presStyleIdx="0" presStyleCnt="7"/>
      <dgm:spPr/>
    </dgm:pt>
    <dgm:pt modelId="{870496AC-8557-477B-82DD-98D3F1CB4E96}" type="pres">
      <dgm:prSet presAssocID="{2CEEAEF3-07D6-4E8D-A88B-D97B2EDFCE1A}" presName="dstNode" presStyleLbl="node1" presStyleIdx="0" presStyleCnt="7"/>
      <dgm:spPr/>
    </dgm:pt>
    <dgm:pt modelId="{4CCD0AE9-CEB8-4CF0-87F9-614808DE20CF}" type="pres">
      <dgm:prSet presAssocID="{4F9B6A1A-3377-4ED4-AAA1-EF105EDFE215}" presName="text_1" presStyleLbl="node1" presStyleIdx="0" presStyleCnt="7">
        <dgm:presLayoutVars>
          <dgm:bulletEnabled val="1"/>
        </dgm:presLayoutVars>
      </dgm:prSet>
      <dgm:spPr/>
    </dgm:pt>
    <dgm:pt modelId="{F4D1DF23-1C09-4634-991B-292475A14789}" type="pres">
      <dgm:prSet presAssocID="{4F9B6A1A-3377-4ED4-AAA1-EF105EDFE215}" presName="accent_1" presStyleCnt="0"/>
      <dgm:spPr/>
    </dgm:pt>
    <dgm:pt modelId="{199965F7-1F07-4F39-A5AF-97B4E1028F9D}" type="pres">
      <dgm:prSet presAssocID="{4F9B6A1A-3377-4ED4-AAA1-EF105EDFE215}" presName="accentRepeatNode" presStyleLbl="solidFgAcc1" presStyleIdx="0" presStyleCnt="7"/>
      <dgm:spPr>
        <a:ln>
          <a:solidFill>
            <a:srgbClr val="A0B6E0"/>
          </a:solidFill>
        </a:ln>
      </dgm:spPr>
    </dgm:pt>
    <dgm:pt modelId="{77A46878-6C2B-4016-8FD2-A208943AD205}" type="pres">
      <dgm:prSet presAssocID="{5D98830E-C709-4CF1-8EE4-C66AE018532F}" presName="text_2" presStyleLbl="node1" presStyleIdx="1" presStyleCnt="7">
        <dgm:presLayoutVars>
          <dgm:bulletEnabled val="1"/>
        </dgm:presLayoutVars>
      </dgm:prSet>
      <dgm:spPr/>
    </dgm:pt>
    <dgm:pt modelId="{303A3471-748B-48E3-BBBC-7C2339FE9B35}" type="pres">
      <dgm:prSet presAssocID="{5D98830E-C709-4CF1-8EE4-C66AE018532F}" presName="accent_2" presStyleCnt="0"/>
      <dgm:spPr/>
    </dgm:pt>
    <dgm:pt modelId="{4168C0E3-9A35-4A11-8775-692BB881116B}" type="pres">
      <dgm:prSet presAssocID="{5D98830E-C709-4CF1-8EE4-C66AE018532F}" presName="accentRepeatNode" presStyleLbl="solidFgAcc1" presStyleIdx="1" presStyleCnt="7"/>
      <dgm:spPr>
        <a:ln>
          <a:solidFill>
            <a:srgbClr val="FFDE7C"/>
          </a:solidFill>
        </a:ln>
      </dgm:spPr>
    </dgm:pt>
    <dgm:pt modelId="{E14FF7F6-3038-4D54-82AD-D2995690032B}" type="pres">
      <dgm:prSet presAssocID="{9750CCD4-5541-4DFB-B94B-5873063CD6F3}" presName="text_3" presStyleLbl="node1" presStyleIdx="2" presStyleCnt="7">
        <dgm:presLayoutVars>
          <dgm:bulletEnabled val="1"/>
        </dgm:presLayoutVars>
      </dgm:prSet>
      <dgm:spPr/>
    </dgm:pt>
    <dgm:pt modelId="{F8B4B26A-C73F-4A32-888F-A806542DAF42}" type="pres">
      <dgm:prSet presAssocID="{9750CCD4-5541-4DFB-B94B-5873063CD6F3}" presName="accent_3" presStyleCnt="0"/>
      <dgm:spPr/>
    </dgm:pt>
    <dgm:pt modelId="{0BE609F4-4F20-40B3-96F2-236C63C99F9D}" type="pres">
      <dgm:prSet presAssocID="{9750CCD4-5541-4DFB-B94B-5873063CD6F3}" presName="accentRepeatNode" presStyleLbl="solidFgAcc1" presStyleIdx="2" presStyleCnt="7"/>
      <dgm:spPr>
        <a:ln>
          <a:solidFill>
            <a:srgbClr val="A0B6E0"/>
          </a:solidFill>
        </a:ln>
      </dgm:spPr>
    </dgm:pt>
    <dgm:pt modelId="{8933D6DB-0B91-4863-B837-8023E09D4E76}" type="pres">
      <dgm:prSet presAssocID="{8E37287B-2CBE-4BC2-A590-9B1ECCC51541}" presName="text_4" presStyleLbl="node1" presStyleIdx="3" presStyleCnt="7">
        <dgm:presLayoutVars>
          <dgm:bulletEnabled val="1"/>
        </dgm:presLayoutVars>
      </dgm:prSet>
      <dgm:spPr/>
    </dgm:pt>
    <dgm:pt modelId="{6689087B-92F4-49E5-AF41-BCDF22791C61}" type="pres">
      <dgm:prSet presAssocID="{8E37287B-2CBE-4BC2-A590-9B1ECCC51541}" presName="accent_4" presStyleCnt="0"/>
      <dgm:spPr/>
    </dgm:pt>
    <dgm:pt modelId="{E70B041F-E96E-4B0D-9C98-076ED5102563}" type="pres">
      <dgm:prSet presAssocID="{8E37287B-2CBE-4BC2-A590-9B1ECCC51541}" presName="accentRepeatNode" presStyleLbl="solidFgAcc1" presStyleIdx="3" presStyleCnt="7"/>
      <dgm:spPr>
        <a:ln>
          <a:solidFill>
            <a:srgbClr val="FFDE7C"/>
          </a:solidFill>
        </a:ln>
      </dgm:spPr>
    </dgm:pt>
    <dgm:pt modelId="{CBA8E943-4F44-4B6B-B063-354FF99E88BC}" type="pres">
      <dgm:prSet presAssocID="{F4E4A7CB-CE47-4041-98E5-1917BB49EE85}" presName="text_5" presStyleLbl="node1" presStyleIdx="4" presStyleCnt="7">
        <dgm:presLayoutVars>
          <dgm:bulletEnabled val="1"/>
        </dgm:presLayoutVars>
      </dgm:prSet>
      <dgm:spPr/>
    </dgm:pt>
    <dgm:pt modelId="{28174B7D-CAA5-4F82-91C7-7564F87F64BE}" type="pres">
      <dgm:prSet presAssocID="{F4E4A7CB-CE47-4041-98E5-1917BB49EE85}" presName="accent_5" presStyleCnt="0"/>
      <dgm:spPr/>
    </dgm:pt>
    <dgm:pt modelId="{6BAC4854-B31B-428F-ADEE-3EB6CEEF322E}" type="pres">
      <dgm:prSet presAssocID="{F4E4A7CB-CE47-4041-98E5-1917BB49EE85}" presName="accentRepeatNode" presStyleLbl="solidFgAcc1" presStyleIdx="4" presStyleCnt="7"/>
      <dgm:spPr>
        <a:ln>
          <a:solidFill>
            <a:srgbClr val="A0B6E0"/>
          </a:solidFill>
        </a:ln>
      </dgm:spPr>
    </dgm:pt>
    <dgm:pt modelId="{C9FA7A3B-1548-41D3-ADFA-0600E5F6B335}" type="pres">
      <dgm:prSet presAssocID="{B991FED0-6F2A-4279-9478-A5A6587743A2}" presName="text_6" presStyleLbl="node1" presStyleIdx="5" presStyleCnt="7">
        <dgm:presLayoutVars>
          <dgm:bulletEnabled val="1"/>
        </dgm:presLayoutVars>
      </dgm:prSet>
      <dgm:spPr/>
    </dgm:pt>
    <dgm:pt modelId="{10B09561-64BD-4993-A956-2AB4BE297729}" type="pres">
      <dgm:prSet presAssocID="{B991FED0-6F2A-4279-9478-A5A6587743A2}" presName="accent_6" presStyleCnt="0"/>
      <dgm:spPr/>
    </dgm:pt>
    <dgm:pt modelId="{154F1320-7630-4860-8115-753979D4F3B1}" type="pres">
      <dgm:prSet presAssocID="{B991FED0-6F2A-4279-9478-A5A6587743A2}" presName="accentRepeatNode" presStyleLbl="solidFgAcc1" presStyleIdx="5" presStyleCnt="7"/>
      <dgm:spPr>
        <a:ln>
          <a:solidFill>
            <a:srgbClr val="FFDE7C"/>
          </a:solidFill>
        </a:ln>
      </dgm:spPr>
    </dgm:pt>
    <dgm:pt modelId="{EDFA3B3D-A710-4C64-AE86-5A849FC2A5F4}" type="pres">
      <dgm:prSet presAssocID="{D2F35F9A-F1A6-4FF4-8F37-309A5C67774F}" presName="text_7" presStyleLbl="node1" presStyleIdx="6" presStyleCnt="7">
        <dgm:presLayoutVars>
          <dgm:bulletEnabled val="1"/>
        </dgm:presLayoutVars>
      </dgm:prSet>
      <dgm:spPr/>
    </dgm:pt>
    <dgm:pt modelId="{B7B3E518-2B67-48D0-8DF8-80E12AC96B28}" type="pres">
      <dgm:prSet presAssocID="{D2F35F9A-F1A6-4FF4-8F37-309A5C67774F}" presName="accent_7" presStyleCnt="0"/>
      <dgm:spPr/>
    </dgm:pt>
    <dgm:pt modelId="{53832B72-D9A2-40BD-BD1B-D9EED7E9DA3A}" type="pres">
      <dgm:prSet presAssocID="{D2F35F9A-F1A6-4FF4-8F37-309A5C67774F}" presName="accentRepeatNode" presStyleLbl="solidFgAcc1" presStyleIdx="6" presStyleCnt="7"/>
      <dgm:spPr>
        <a:ln>
          <a:solidFill>
            <a:srgbClr val="A0B6E0"/>
          </a:solidFill>
        </a:ln>
      </dgm:spPr>
    </dgm:pt>
  </dgm:ptLst>
  <dgm:cxnLst>
    <dgm:cxn modelId="{B92E560A-0309-4BB4-B8CA-22A5F795E2F1}" srcId="{2CEEAEF3-07D6-4E8D-A88B-D97B2EDFCE1A}" destId="{B991FED0-6F2A-4279-9478-A5A6587743A2}" srcOrd="5" destOrd="0" parTransId="{F821F658-A105-4C93-8A12-60D9DC5D9C98}" sibTransId="{7A3D68F9-89DD-45F4-85E2-A9A987BA68C9}"/>
    <dgm:cxn modelId="{01EED31A-46B0-4FF8-BB0F-92364AE81E86}" type="presOf" srcId="{D2F35F9A-F1A6-4FF4-8F37-309A5C67774F}" destId="{EDFA3B3D-A710-4C64-AE86-5A849FC2A5F4}" srcOrd="0" destOrd="0" presId="urn:microsoft.com/office/officeart/2008/layout/VerticalCurvedList"/>
    <dgm:cxn modelId="{0E932B26-619D-4DC9-A000-8C5A14CFCAE5}" srcId="{2CEEAEF3-07D6-4E8D-A88B-D97B2EDFCE1A}" destId="{5D98830E-C709-4CF1-8EE4-C66AE018532F}" srcOrd="1" destOrd="0" parTransId="{88C1E98B-2629-4FA2-B374-8D67A459A86E}" sibTransId="{72246B3F-53F7-405B-88DA-EAE305C00F98}"/>
    <dgm:cxn modelId="{963AAC28-96C4-412D-8348-25A7DF31C1C5}" type="presOf" srcId="{5D98830E-C709-4CF1-8EE4-C66AE018532F}" destId="{77A46878-6C2B-4016-8FD2-A208943AD205}" srcOrd="0" destOrd="0" presId="urn:microsoft.com/office/officeart/2008/layout/VerticalCurvedList"/>
    <dgm:cxn modelId="{FE6E4D39-CD40-4A23-B805-7870B0AE2E9D}" srcId="{2CEEAEF3-07D6-4E8D-A88B-D97B2EDFCE1A}" destId="{4F9B6A1A-3377-4ED4-AAA1-EF105EDFE215}" srcOrd="0" destOrd="0" parTransId="{51DA1B45-6F8E-480C-87C5-AAD8D253A186}" sibTransId="{2D7D94F1-BFE9-42C2-818C-C957E383B83A}"/>
    <dgm:cxn modelId="{5C968045-DEAF-4F63-AC45-BAAB6DA3860A}" srcId="{2CEEAEF3-07D6-4E8D-A88B-D97B2EDFCE1A}" destId="{9750CCD4-5541-4DFB-B94B-5873063CD6F3}" srcOrd="2" destOrd="0" parTransId="{FD4B1CFB-FC4E-4D72-A61C-23FA5682D667}" sibTransId="{8A8E3564-A660-4E63-9747-3D082DF48181}"/>
    <dgm:cxn modelId="{E47F9847-A50A-4883-A511-3E93EBE404D0}" type="presOf" srcId="{2D7D94F1-BFE9-42C2-818C-C957E383B83A}" destId="{0DE92F9F-2AD5-4F3F-8821-2EFAFA65F9D6}" srcOrd="0" destOrd="0" presId="urn:microsoft.com/office/officeart/2008/layout/VerticalCurvedList"/>
    <dgm:cxn modelId="{EFD4B157-7D17-497D-B9A2-3945EA97ADB5}" srcId="{2CEEAEF3-07D6-4E8D-A88B-D97B2EDFCE1A}" destId="{D2F35F9A-F1A6-4FF4-8F37-309A5C67774F}" srcOrd="6" destOrd="0" parTransId="{ED049C11-B9CD-49D8-9496-FCCA994CA08A}" sibTransId="{10290D46-555B-4167-84EB-C7B0EDEB919A}"/>
    <dgm:cxn modelId="{22C34468-03CB-4A88-A13C-E7FDF4AC0036}" type="presOf" srcId="{4F9B6A1A-3377-4ED4-AAA1-EF105EDFE215}" destId="{4CCD0AE9-CEB8-4CF0-87F9-614808DE20CF}" srcOrd="0" destOrd="0" presId="urn:microsoft.com/office/officeart/2008/layout/VerticalCurvedList"/>
    <dgm:cxn modelId="{80A6887D-C051-41AC-A4B5-6350222271C3}" type="presOf" srcId="{9750CCD4-5541-4DFB-B94B-5873063CD6F3}" destId="{E14FF7F6-3038-4D54-82AD-D2995690032B}" srcOrd="0" destOrd="0" presId="urn:microsoft.com/office/officeart/2008/layout/VerticalCurvedList"/>
    <dgm:cxn modelId="{46DDA79A-AC17-4544-9622-03DD2CEBC6C2}" srcId="{2CEEAEF3-07D6-4E8D-A88B-D97B2EDFCE1A}" destId="{F4E4A7CB-CE47-4041-98E5-1917BB49EE85}" srcOrd="4" destOrd="0" parTransId="{0F8D30E5-D568-4A86-A1D2-F81EFAA5FF80}" sibTransId="{3567A42C-3208-410A-BF96-4B842D50069B}"/>
    <dgm:cxn modelId="{0B2A5AA0-153A-408A-9DC6-2FDDF9FEED84}" type="presOf" srcId="{8E37287B-2CBE-4BC2-A590-9B1ECCC51541}" destId="{8933D6DB-0B91-4863-B837-8023E09D4E76}" srcOrd="0" destOrd="0" presId="urn:microsoft.com/office/officeart/2008/layout/VerticalCurvedList"/>
    <dgm:cxn modelId="{2F6FBDAE-F8D3-4236-8AFB-0F95B4A32D92}" type="presOf" srcId="{F4E4A7CB-CE47-4041-98E5-1917BB49EE85}" destId="{CBA8E943-4F44-4B6B-B063-354FF99E88BC}" srcOrd="0" destOrd="0" presId="urn:microsoft.com/office/officeart/2008/layout/VerticalCurvedList"/>
    <dgm:cxn modelId="{317199B3-A8A1-4A05-AC4C-7E6D4D91F5BD}" type="presOf" srcId="{B991FED0-6F2A-4279-9478-A5A6587743A2}" destId="{C9FA7A3B-1548-41D3-ADFA-0600E5F6B335}" srcOrd="0" destOrd="0" presId="urn:microsoft.com/office/officeart/2008/layout/VerticalCurvedList"/>
    <dgm:cxn modelId="{FAC7F2B4-E3E0-4B24-8296-0DA1ACEC920E}" type="presOf" srcId="{2CEEAEF3-07D6-4E8D-A88B-D97B2EDFCE1A}" destId="{D731D05E-0020-4D0B-8E9D-978F18FB15C0}" srcOrd="0" destOrd="0" presId="urn:microsoft.com/office/officeart/2008/layout/VerticalCurvedList"/>
    <dgm:cxn modelId="{5ACBBAFF-0484-4C8C-96A7-0E3A2922DF9B}" srcId="{2CEEAEF3-07D6-4E8D-A88B-D97B2EDFCE1A}" destId="{8E37287B-2CBE-4BC2-A590-9B1ECCC51541}" srcOrd="3" destOrd="0" parTransId="{D0951DB9-FB9D-4D86-90F7-A6AB0B8ED7C1}" sibTransId="{ED456C0C-66F3-4845-AEC9-B6ACB741E40D}"/>
    <dgm:cxn modelId="{A8419583-4931-43AC-A26E-674DE7FA924E}" type="presParOf" srcId="{D731D05E-0020-4D0B-8E9D-978F18FB15C0}" destId="{E0A0D8F0-14A9-435A-ACB8-E6B12FEB9396}" srcOrd="0" destOrd="0" presId="urn:microsoft.com/office/officeart/2008/layout/VerticalCurvedList"/>
    <dgm:cxn modelId="{C94500BD-F1C0-4F09-BDDE-D1253B75A51A}" type="presParOf" srcId="{E0A0D8F0-14A9-435A-ACB8-E6B12FEB9396}" destId="{F7CDE308-A5E3-4278-AC7E-204CC06BA3E1}" srcOrd="0" destOrd="0" presId="urn:microsoft.com/office/officeart/2008/layout/VerticalCurvedList"/>
    <dgm:cxn modelId="{35726543-BFA7-46E3-AFCC-C54863AEAFB2}" type="presParOf" srcId="{F7CDE308-A5E3-4278-AC7E-204CC06BA3E1}" destId="{068A6C8F-574F-4EFA-958F-D61AC26FABE0}" srcOrd="0" destOrd="0" presId="urn:microsoft.com/office/officeart/2008/layout/VerticalCurvedList"/>
    <dgm:cxn modelId="{19F48902-2ACF-491B-B192-A22CF36EE0F7}" type="presParOf" srcId="{F7CDE308-A5E3-4278-AC7E-204CC06BA3E1}" destId="{0DE92F9F-2AD5-4F3F-8821-2EFAFA65F9D6}" srcOrd="1" destOrd="0" presId="urn:microsoft.com/office/officeart/2008/layout/VerticalCurvedList"/>
    <dgm:cxn modelId="{4D5C40E9-004C-4653-AD24-6FD99C3BCF7E}" type="presParOf" srcId="{F7CDE308-A5E3-4278-AC7E-204CC06BA3E1}" destId="{1A7F424A-3A9D-4D4C-8814-4F9AB0CBAAD1}" srcOrd="2" destOrd="0" presId="urn:microsoft.com/office/officeart/2008/layout/VerticalCurvedList"/>
    <dgm:cxn modelId="{212DD0AA-A46E-4818-B903-3E2A60183172}" type="presParOf" srcId="{F7CDE308-A5E3-4278-AC7E-204CC06BA3E1}" destId="{870496AC-8557-477B-82DD-98D3F1CB4E96}" srcOrd="3" destOrd="0" presId="urn:microsoft.com/office/officeart/2008/layout/VerticalCurvedList"/>
    <dgm:cxn modelId="{4EC6EB05-DD71-4E84-BEB5-B879A4FB37FA}" type="presParOf" srcId="{E0A0D8F0-14A9-435A-ACB8-E6B12FEB9396}" destId="{4CCD0AE9-CEB8-4CF0-87F9-614808DE20CF}" srcOrd="1" destOrd="0" presId="urn:microsoft.com/office/officeart/2008/layout/VerticalCurvedList"/>
    <dgm:cxn modelId="{F0A7811F-7F03-44D7-902A-CC81553A7A45}" type="presParOf" srcId="{E0A0D8F0-14A9-435A-ACB8-E6B12FEB9396}" destId="{F4D1DF23-1C09-4634-991B-292475A14789}" srcOrd="2" destOrd="0" presId="urn:microsoft.com/office/officeart/2008/layout/VerticalCurvedList"/>
    <dgm:cxn modelId="{2142E77D-70FE-4F24-AA1A-B4D54539A8DC}" type="presParOf" srcId="{F4D1DF23-1C09-4634-991B-292475A14789}" destId="{199965F7-1F07-4F39-A5AF-97B4E1028F9D}" srcOrd="0" destOrd="0" presId="urn:microsoft.com/office/officeart/2008/layout/VerticalCurvedList"/>
    <dgm:cxn modelId="{F19F8209-459F-4957-BD5A-FCA1797CA958}" type="presParOf" srcId="{E0A0D8F0-14A9-435A-ACB8-E6B12FEB9396}" destId="{77A46878-6C2B-4016-8FD2-A208943AD205}" srcOrd="3" destOrd="0" presId="urn:microsoft.com/office/officeart/2008/layout/VerticalCurvedList"/>
    <dgm:cxn modelId="{E66F3577-868F-466B-AF96-4C821114A1A9}" type="presParOf" srcId="{E0A0D8F0-14A9-435A-ACB8-E6B12FEB9396}" destId="{303A3471-748B-48E3-BBBC-7C2339FE9B35}" srcOrd="4" destOrd="0" presId="urn:microsoft.com/office/officeart/2008/layout/VerticalCurvedList"/>
    <dgm:cxn modelId="{E6E52E27-A99B-4F05-9688-2E0DCC2B0124}" type="presParOf" srcId="{303A3471-748B-48E3-BBBC-7C2339FE9B35}" destId="{4168C0E3-9A35-4A11-8775-692BB881116B}" srcOrd="0" destOrd="0" presId="urn:microsoft.com/office/officeart/2008/layout/VerticalCurvedList"/>
    <dgm:cxn modelId="{6FB63D64-6B90-433A-AB82-66777B80A73B}" type="presParOf" srcId="{E0A0D8F0-14A9-435A-ACB8-E6B12FEB9396}" destId="{E14FF7F6-3038-4D54-82AD-D2995690032B}" srcOrd="5" destOrd="0" presId="urn:microsoft.com/office/officeart/2008/layout/VerticalCurvedList"/>
    <dgm:cxn modelId="{80589383-22C7-45F9-BC39-B099D89C64CA}" type="presParOf" srcId="{E0A0D8F0-14A9-435A-ACB8-E6B12FEB9396}" destId="{F8B4B26A-C73F-4A32-888F-A806542DAF42}" srcOrd="6" destOrd="0" presId="urn:microsoft.com/office/officeart/2008/layout/VerticalCurvedList"/>
    <dgm:cxn modelId="{38CE194C-C882-40F6-BE6A-E67B62E7D1FB}" type="presParOf" srcId="{F8B4B26A-C73F-4A32-888F-A806542DAF42}" destId="{0BE609F4-4F20-40B3-96F2-236C63C99F9D}" srcOrd="0" destOrd="0" presId="urn:microsoft.com/office/officeart/2008/layout/VerticalCurvedList"/>
    <dgm:cxn modelId="{AEAFBF08-2625-4B13-AECC-1489E5E235ED}" type="presParOf" srcId="{E0A0D8F0-14A9-435A-ACB8-E6B12FEB9396}" destId="{8933D6DB-0B91-4863-B837-8023E09D4E76}" srcOrd="7" destOrd="0" presId="urn:microsoft.com/office/officeart/2008/layout/VerticalCurvedList"/>
    <dgm:cxn modelId="{436E93C2-2A03-4B64-B67F-51A1C8031A5D}" type="presParOf" srcId="{E0A0D8F0-14A9-435A-ACB8-E6B12FEB9396}" destId="{6689087B-92F4-49E5-AF41-BCDF22791C61}" srcOrd="8" destOrd="0" presId="urn:microsoft.com/office/officeart/2008/layout/VerticalCurvedList"/>
    <dgm:cxn modelId="{8CCCDAD9-A1AB-445A-8600-762065C46A90}" type="presParOf" srcId="{6689087B-92F4-49E5-AF41-BCDF22791C61}" destId="{E70B041F-E96E-4B0D-9C98-076ED5102563}" srcOrd="0" destOrd="0" presId="urn:microsoft.com/office/officeart/2008/layout/VerticalCurvedList"/>
    <dgm:cxn modelId="{526EE919-436D-42C1-9704-163B11B04B57}" type="presParOf" srcId="{E0A0D8F0-14A9-435A-ACB8-E6B12FEB9396}" destId="{CBA8E943-4F44-4B6B-B063-354FF99E88BC}" srcOrd="9" destOrd="0" presId="urn:microsoft.com/office/officeart/2008/layout/VerticalCurvedList"/>
    <dgm:cxn modelId="{CE1BBBD6-4901-4FC1-BAA4-5EB3D1DA3304}" type="presParOf" srcId="{E0A0D8F0-14A9-435A-ACB8-E6B12FEB9396}" destId="{28174B7D-CAA5-4F82-91C7-7564F87F64BE}" srcOrd="10" destOrd="0" presId="urn:microsoft.com/office/officeart/2008/layout/VerticalCurvedList"/>
    <dgm:cxn modelId="{95C3247E-3219-4F35-ABB4-71426DAEC075}" type="presParOf" srcId="{28174B7D-CAA5-4F82-91C7-7564F87F64BE}" destId="{6BAC4854-B31B-428F-ADEE-3EB6CEEF322E}" srcOrd="0" destOrd="0" presId="urn:microsoft.com/office/officeart/2008/layout/VerticalCurvedList"/>
    <dgm:cxn modelId="{2AE5E557-57BA-4D98-8333-2E232B8D97AE}" type="presParOf" srcId="{E0A0D8F0-14A9-435A-ACB8-E6B12FEB9396}" destId="{C9FA7A3B-1548-41D3-ADFA-0600E5F6B335}" srcOrd="11" destOrd="0" presId="urn:microsoft.com/office/officeart/2008/layout/VerticalCurvedList"/>
    <dgm:cxn modelId="{7C7676F8-4210-4F12-B39C-127B49EC4950}" type="presParOf" srcId="{E0A0D8F0-14A9-435A-ACB8-E6B12FEB9396}" destId="{10B09561-64BD-4993-A956-2AB4BE297729}" srcOrd="12" destOrd="0" presId="urn:microsoft.com/office/officeart/2008/layout/VerticalCurvedList"/>
    <dgm:cxn modelId="{4194B8B8-6FCD-415E-926E-C7C5C9DC21BE}" type="presParOf" srcId="{10B09561-64BD-4993-A956-2AB4BE297729}" destId="{154F1320-7630-4860-8115-753979D4F3B1}" srcOrd="0" destOrd="0" presId="urn:microsoft.com/office/officeart/2008/layout/VerticalCurvedList"/>
    <dgm:cxn modelId="{33D15ECC-359C-4CBE-B457-B88125FDA790}" type="presParOf" srcId="{E0A0D8F0-14A9-435A-ACB8-E6B12FEB9396}" destId="{EDFA3B3D-A710-4C64-AE86-5A849FC2A5F4}" srcOrd="13" destOrd="0" presId="urn:microsoft.com/office/officeart/2008/layout/VerticalCurvedList"/>
    <dgm:cxn modelId="{65C54EA7-CD30-4520-AF23-90B743ED6875}" type="presParOf" srcId="{E0A0D8F0-14A9-435A-ACB8-E6B12FEB9396}" destId="{B7B3E518-2B67-48D0-8DF8-80E12AC96B28}" srcOrd="14" destOrd="0" presId="urn:microsoft.com/office/officeart/2008/layout/VerticalCurvedList"/>
    <dgm:cxn modelId="{C3F2842F-9C67-43AF-B4D5-36F4B49BDED6}" type="presParOf" srcId="{B7B3E518-2B67-48D0-8DF8-80E12AC96B28}" destId="{53832B72-D9A2-40BD-BD1B-D9EED7E9DA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92F9F-2AD5-4F3F-8821-2EFAFA65F9D6}">
      <dsp:nvSpPr>
        <dsp:cNvPr id="0" name=""/>
        <dsp:cNvSpPr/>
      </dsp:nvSpPr>
      <dsp:spPr>
        <a:xfrm>
          <a:off x="-4967970" y="-761475"/>
          <a:ext cx="5918737" cy="5918737"/>
        </a:xfrm>
        <a:prstGeom prst="blockArc">
          <a:avLst>
            <a:gd name="adj1" fmla="val 18900000"/>
            <a:gd name="adj2" fmla="val 2700000"/>
            <a:gd name="adj3" fmla="val 36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D0AE9-CEB8-4CF0-87F9-614808DE20CF}">
      <dsp:nvSpPr>
        <dsp:cNvPr id="0" name=""/>
        <dsp:cNvSpPr/>
      </dsp:nvSpPr>
      <dsp:spPr>
        <a:xfrm>
          <a:off x="308364" y="199832"/>
          <a:ext cx="9739905" cy="399489"/>
        </a:xfrm>
        <a:prstGeom prst="rect">
          <a:avLst/>
        </a:prstGeom>
        <a:solidFill>
          <a:srgbClr val="A0B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Sie sind sich ihrer </a:t>
          </a:r>
          <a:r>
            <a:rPr lang="de-DE" sz="2000" b="1" kern="1200" dirty="0">
              <a:latin typeface="Arial" panose="020B0604020202020204" pitchFamily="34" charset="0"/>
              <a:cs typeface="Arial" panose="020B0604020202020204" pitchFamily="34" charset="0"/>
            </a:rPr>
            <a:t>Haltung</a:t>
          </a:r>
          <a:r>
            <a:rPr lang="de-DE" sz="2000" kern="1200" dirty="0">
              <a:latin typeface="Arial" panose="020B0604020202020204" pitchFamily="34" charset="0"/>
              <a:cs typeface="Arial" panose="020B0604020202020204" pitchFamily="34" charset="0"/>
            </a:rPr>
            <a:t>, </a:t>
          </a:r>
          <a:r>
            <a:rPr lang="de-DE" sz="2000" b="1" kern="1200" dirty="0">
              <a:latin typeface="Arial" panose="020B0604020202020204" pitchFamily="34" charset="0"/>
              <a:cs typeface="Arial" panose="020B0604020202020204" pitchFamily="34" charset="0"/>
            </a:rPr>
            <a:t>Emotionen</a:t>
          </a:r>
          <a:r>
            <a:rPr lang="de-DE" sz="2000" kern="1200" dirty="0">
              <a:latin typeface="Arial" panose="020B0604020202020204" pitchFamily="34" charset="0"/>
              <a:cs typeface="Arial" panose="020B0604020202020204" pitchFamily="34" charset="0"/>
            </a:rPr>
            <a:t> und </a:t>
          </a:r>
          <a:r>
            <a:rPr lang="de-DE" sz="2000" b="1" kern="1200" dirty="0">
              <a:latin typeface="Arial" panose="020B0604020202020204" pitchFamily="34" charset="0"/>
              <a:cs typeface="Arial" panose="020B0604020202020204" pitchFamily="34" charset="0"/>
            </a:rPr>
            <a:t>Leidenschaft</a:t>
          </a:r>
          <a:r>
            <a:rPr lang="de-DE" sz="2000" kern="1200" dirty="0">
              <a:latin typeface="Arial" panose="020B0604020202020204" pitchFamily="34" charset="0"/>
              <a:cs typeface="Arial" panose="020B0604020202020204" pitchFamily="34" charset="0"/>
            </a:rPr>
            <a:t> bewusst.</a:t>
          </a:r>
        </a:p>
      </dsp:txBody>
      <dsp:txXfrm>
        <a:off x="308364" y="199832"/>
        <a:ext cx="9739905" cy="399489"/>
      </dsp:txXfrm>
    </dsp:sp>
    <dsp:sp modelId="{199965F7-1F07-4F39-A5AF-97B4E1028F9D}">
      <dsp:nvSpPr>
        <dsp:cNvPr id="0" name=""/>
        <dsp:cNvSpPr/>
      </dsp:nvSpPr>
      <dsp:spPr>
        <a:xfrm>
          <a:off x="58683" y="149896"/>
          <a:ext cx="499361" cy="499361"/>
        </a:xfrm>
        <a:prstGeom prst="ellipse">
          <a:avLst/>
        </a:prstGeom>
        <a:solidFill>
          <a:schemeClr val="lt1">
            <a:hueOff val="0"/>
            <a:satOff val="0"/>
            <a:lumOff val="0"/>
            <a:alphaOff val="0"/>
          </a:schemeClr>
        </a:solidFill>
        <a:ln w="12700" cap="flat" cmpd="sng" algn="ctr">
          <a:solidFill>
            <a:srgbClr val="A0B6E0"/>
          </a:solidFill>
          <a:prstDash val="solid"/>
          <a:miter lim="800000"/>
        </a:ln>
        <a:effectLst/>
      </dsp:spPr>
      <dsp:style>
        <a:lnRef idx="2">
          <a:scrgbClr r="0" g="0" b="0"/>
        </a:lnRef>
        <a:fillRef idx="1">
          <a:scrgbClr r="0" g="0" b="0"/>
        </a:fillRef>
        <a:effectRef idx="0">
          <a:scrgbClr r="0" g="0" b="0"/>
        </a:effectRef>
        <a:fontRef idx="minor"/>
      </dsp:style>
    </dsp:sp>
    <dsp:sp modelId="{77A46878-6C2B-4016-8FD2-A208943AD205}">
      <dsp:nvSpPr>
        <dsp:cNvPr id="0" name=""/>
        <dsp:cNvSpPr/>
      </dsp:nvSpPr>
      <dsp:spPr>
        <a:xfrm>
          <a:off x="670137" y="799417"/>
          <a:ext cx="9378132" cy="399489"/>
        </a:xfrm>
        <a:prstGeom prst="rect">
          <a:avLst/>
        </a:prstGeom>
        <a:solidFill>
          <a:srgbClr val="FF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a:solidFill>
                <a:schemeClr val="dk1"/>
              </a:solidFill>
              <a:latin typeface="Arial" panose="020B0604020202020204" pitchFamily="34" charset="0"/>
              <a:cs typeface="Arial" panose="020B0604020202020204" pitchFamily="34" charset="0"/>
            </a:rPr>
            <a:t>Sie schaffen eine </a:t>
          </a:r>
          <a:r>
            <a:rPr lang="de-DE" sz="2000" b="1" kern="1200">
              <a:solidFill>
                <a:schemeClr val="dk1"/>
              </a:solidFill>
              <a:latin typeface="Arial" panose="020B0604020202020204" pitchFamily="34" charset="0"/>
              <a:cs typeface="Arial" panose="020B0604020202020204" pitchFamily="34" charset="0"/>
            </a:rPr>
            <a:t>Verbindung</a:t>
          </a:r>
          <a:r>
            <a:rPr lang="de-DE" sz="2000" kern="1200">
              <a:solidFill>
                <a:schemeClr val="dk1"/>
              </a:solidFill>
              <a:latin typeface="Arial" panose="020B0604020202020204" pitchFamily="34" charset="0"/>
              <a:cs typeface="Arial" panose="020B0604020202020204" pitchFamily="34" charset="0"/>
            </a:rPr>
            <a:t> zu ihrem Team.</a:t>
          </a:r>
        </a:p>
      </dsp:txBody>
      <dsp:txXfrm>
        <a:off x="670137" y="799417"/>
        <a:ext cx="9378132" cy="399489"/>
      </dsp:txXfrm>
    </dsp:sp>
    <dsp:sp modelId="{4168C0E3-9A35-4A11-8775-692BB881116B}">
      <dsp:nvSpPr>
        <dsp:cNvPr id="0" name=""/>
        <dsp:cNvSpPr/>
      </dsp:nvSpPr>
      <dsp:spPr>
        <a:xfrm>
          <a:off x="420457" y="749481"/>
          <a:ext cx="499361" cy="499361"/>
        </a:xfrm>
        <a:prstGeom prst="ellipse">
          <a:avLst/>
        </a:prstGeom>
        <a:solidFill>
          <a:schemeClr val="lt1">
            <a:hueOff val="0"/>
            <a:satOff val="0"/>
            <a:lumOff val="0"/>
            <a:alphaOff val="0"/>
          </a:schemeClr>
        </a:solidFill>
        <a:ln w="12700" cap="flat" cmpd="sng" algn="ctr">
          <a:solidFill>
            <a:srgbClr val="FFDE7C"/>
          </a:solidFill>
          <a:prstDash val="solid"/>
          <a:miter lim="800000"/>
        </a:ln>
        <a:effectLst/>
      </dsp:spPr>
      <dsp:style>
        <a:lnRef idx="2">
          <a:scrgbClr r="0" g="0" b="0"/>
        </a:lnRef>
        <a:fillRef idx="1">
          <a:scrgbClr r="0" g="0" b="0"/>
        </a:fillRef>
        <a:effectRef idx="0">
          <a:scrgbClr r="0" g="0" b="0"/>
        </a:effectRef>
        <a:fontRef idx="minor"/>
      </dsp:style>
    </dsp:sp>
    <dsp:sp modelId="{E14FF7F6-3038-4D54-82AD-D2995690032B}">
      <dsp:nvSpPr>
        <dsp:cNvPr id="0" name=""/>
        <dsp:cNvSpPr/>
      </dsp:nvSpPr>
      <dsp:spPr>
        <a:xfrm>
          <a:off x="868387" y="1398563"/>
          <a:ext cx="9179882" cy="399489"/>
        </a:xfrm>
        <a:prstGeom prst="rect">
          <a:avLst/>
        </a:prstGeom>
        <a:solidFill>
          <a:srgbClr val="A0B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a:latin typeface="Arial" panose="020B0604020202020204" pitchFamily="34" charset="0"/>
              <a:cs typeface="Arial" panose="020B0604020202020204" pitchFamily="34" charset="0"/>
            </a:rPr>
            <a:t>Sie bauen </a:t>
          </a:r>
          <a:r>
            <a:rPr lang="de-DE" sz="2000" b="1" kern="1200">
              <a:latin typeface="Arial" panose="020B0604020202020204" pitchFamily="34" charset="0"/>
              <a:cs typeface="Arial" panose="020B0604020202020204" pitchFamily="34" charset="0"/>
            </a:rPr>
            <a:t>Glaubwürdigkeit</a:t>
          </a:r>
          <a:r>
            <a:rPr lang="de-DE" sz="2000" kern="1200">
              <a:latin typeface="Arial" panose="020B0604020202020204" pitchFamily="34" charset="0"/>
              <a:cs typeface="Arial" panose="020B0604020202020204" pitchFamily="34" charset="0"/>
            </a:rPr>
            <a:t> auf.</a:t>
          </a:r>
        </a:p>
      </dsp:txBody>
      <dsp:txXfrm>
        <a:off x="868387" y="1398563"/>
        <a:ext cx="9179882" cy="399489"/>
      </dsp:txXfrm>
    </dsp:sp>
    <dsp:sp modelId="{0BE609F4-4F20-40B3-96F2-236C63C99F9D}">
      <dsp:nvSpPr>
        <dsp:cNvPr id="0" name=""/>
        <dsp:cNvSpPr/>
      </dsp:nvSpPr>
      <dsp:spPr>
        <a:xfrm>
          <a:off x="618707" y="1348627"/>
          <a:ext cx="499361" cy="499361"/>
        </a:xfrm>
        <a:prstGeom prst="ellipse">
          <a:avLst/>
        </a:prstGeom>
        <a:solidFill>
          <a:schemeClr val="lt1">
            <a:hueOff val="0"/>
            <a:satOff val="0"/>
            <a:lumOff val="0"/>
            <a:alphaOff val="0"/>
          </a:schemeClr>
        </a:solidFill>
        <a:ln w="12700" cap="flat" cmpd="sng" algn="ctr">
          <a:solidFill>
            <a:srgbClr val="A0B6E0"/>
          </a:solidFill>
          <a:prstDash val="solid"/>
          <a:miter lim="800000"/>
        </a:ln>
        <a:effectLst/>
      </dsp:spPr>
      <dsp:style>
        <a:lnRef idx="2">
          <a:scrgbClr r="0" g="0" b="0"/>
        </a:lnRef>
        <a:fillRef idx="1">
          <a:scrgbClr r="0" g="0" b="0"/>
        </a:fillRef>
        <a:effectRef idx="0">
          <a:scrgbClr r="0" g="0" b="0"/>
        </a:effectRef>
        <a:fontRef idx="minor"/>
      </dsp:style>
    </dsp:sp>
    <dsp:sp modelId="{8933D6DB-0B91-4863-B837-8023E09D4E76}">
      <dsp:nvSpPr>
        <dsp:cNvPr id="0" name=""/>
        <dsp:cNvSpPr/>
      </dsp:nvSpPr>
      <dsp:spPr>
        <a:xfrm>
          <a:off x="931687" y="1998148"/>
          <a:ext cx="9116583" cy="399489"/>
        </a:xfrm>
        <a:prstGeom prst="rect">
          <a:avLst/>
        </a:prstGeom>
        <a:solidFill>
          <a:srgbClr val="FF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a:solidFill>
                <a:schemeClr val="dk1"/>
              </a:solidFill>
              <a:latin typeface="Arial" panose="020B0604020202020204" pitchFamily="34" charset="0"/>
              <a:cs typeface="Arial" panose="020B0604020202020204" pitchFamily="34" charset="0"/>
            </a:rPr>
            <a:t>Sie würdigen </a:t>
          </a:r>
          <a:r>
            <a:rPr lang="de-DE" sz="2000" b="1" kern="1200">
              <a:solidFill>
                <a:schemeClr val="dk1"/>
              </a:solidFill>
              <a:latin typeface="Arial" panose="020B0604020202020204" pitchFamily="34" charset="0"/>
              <a:cs typeface="Arial" panose="020B0604020202020204" pitchFamily="34" charset="0"/>
            </a:rPr>
            <a:t>Widerstand</a:t>
          </a:r>
          <a:r>
            <a:rPr lang="de-DE" sz="2000" kern="1200">
              <a:solidFill>
                <a:schemeClr val="dk1"/>
              </a:solidFill>
              <a:latin typeface="Arial" panose="020B0604020202020204" pitchFamily="34" charset="0"/>
              <a:cs typeface="Arial" panose="020B0604020202020204" pitchFamily="34" charset="0"/>
            </a:rPr>
            <a:t>.</a:t>
          </a:r>
        </a:p>
      </dsp:txBody>
      <dsp:txXfrm>
        <a:off x="931687" y="1998148"/>
        <a:ext cx="9116583" cy="399489"/>
      </dsp:txXfrm>
    </dsp:sp>
    <dsp:sp modelId="{E70B041F-E96E-4B0D-9C98-076ED5102563}">
      <dsp:nvSpPr>
        <dsp:cNvPr id="0" name=""/>
        <dsp:cNvSpPr/>
      </dsp:nvSpPr>
      <dsp:spPr>
        <a:xfrm>
          <a:off x="682006" y="1948212"/>
          <a:ext cx="499361" cy="499361"/>
        </a:xfrm>
        <a:prstGeom prst="ellipse">
          <a:avLst/>
        </a:prstGeom>
        <a:solidFill>
          <a:schemeClr val="lt1">
            <a:hueOff val="0"/>
            <a:satOff val="0"/>
            <a:lumOff val="0"/>
            <a:alphaOff val="0"/>
          </a:schemeClr>
        </a:solidFill>
        <a:ln w="12700" cap="flat" cmpd="sng" algn="ctr">
          <a:solidFill>
            <a:srgbClr val="FFDE7C"/>
          </a:solidFill>
          <a:prstDash val="solid"/>
          <a:miter lim="800000"/>
        </a:ln>
        <a:effectLst/>
      </dsp:spPr>
      <dsp:style>
        <a:lnRef idx="2">
          <a:scrgbClr r="0" g="0" b="0"/>
        </a:lnRef>
        <a:fillRef idx="1">
          <a:scrgbClr r="0" g="0" b="0"/>
        </a:fillRef>
        <a:effectRef idx="0">
          <a:scrgbClr r="0" g="0" b="0"/>
        </a:effectRef>
        <a:fontRef idx="minor"/>
      </dsp:style>
    </dsp:sp>
    <dsp:sp modelId="{CBA8E943-4F44-4B6B-B063-354FF99E88BC}">
      <dsp:nvSpPr>
        <dsp:cNvPr id="0" name=""/>
        <dsp:cNvSpPr/>
      </dsp:nvSpPr>
      <dsp:spPr>
        <a:xfrm>
          <a:off x="868387" y="2597734"/>
          <a:ext cx="9179882" cy="399489"/>
        </a:xfrm>
        <a:prstGeom prst="rect">
          <a:avLst/>
        </a:prstGeom>
        <a:solidFill>
          <a:srgbClr val="A0B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a:latin typeface="Arial" panose="020B0604020202020204" pitchFamily="34" charset="0"/>
              <a:cs typeface="Arial" panose="020B0604020202020204" pitchFamily="34" charset="0"/>
            </a:rPr>
            <a:t>Sie erklären das </a:t>
          </a:r>
          <a:r>
            <a:rPr lang="de-DE" sz="2000" b="1" kern="1200">
              <a:latin typeface="Arial" panose="020B0604020202020204" pitchFamily="34" charset="0"/>
              <a:cs typeface="Arial" panose="020B0604020202020204" pitchFamily="34" charset="0"/>
            </a:rPr>
            <a:t>Big Picture</a:t>
          </a:r>
          <a:r>
            <a:rPr lang="de-DE" sz="2000" kern="1200">
              <a:latin typeface="Arial" panose="020B0604020202020204" pitchFamily="34" charset="0"/>
              <a:cs typeface="Arial" panose="020B0604020202020204" pitchFamily="34" charset="0"/>
            </a:rPr>
            <a:t>, um ein gemeinsames Verständnis zu schaffen.</a:t>
          </a:r>
        </a:p>
      </dsp:txBody>
      <dsp:txXfrm>
        <a:off x="868387" y="2597734"/>
        <a:ext cx="9179882" cy="399489"/>
      </dsp:txXfrm>
    </dsp:sp>
    <dsp:sp modelId="{6BAC4854-B31B-428F-ADEE-3EB6CEEF322E}">
      <dsp:nvSpPr>
        <dsp:cNvPr id="0" name=""/>
        <dsp:cNvSpPr/>
      </dsp:nvSpPr>
      <dsp:spPr>
        <a:xfrm>
          <a:off x="618707" y="2547798"/>
          <a:ext cx="499361" cy="499361"/>
        </a:xfrm>
        <a:prstGeom prst="ellipse">
          <a:avLst/>
        </a:prstGeom>
        <a:solidFill>
          <a:schemeClr val="lt1">
            <a:hueOff val="0"/>
            <a:satOff val="0"/>
            <a:lumOff val="0"/>
            <a:alphaOff val="0"/>
          </a:schemeClr>
        </a:solidFill>
        <a:ln w="12700" cap="flat" cmpd="sng" algn="ctr">
          <a:solidFill>
            <a:srgbClr val="A0B6E0"/>
          </a:solidFill>
          <a:prstDash val="solid"/>
          <a:miter lim="800000"/>
        </a:ln>
        <a:effectLst/>
      </dsp:spPr>
      <dsp:style>
        <a:lnRef idx="2">
          <a:scrgbClr r="0" g="0" b="0"/>
        </a:lnRef>
        <a:fillRef idx="1">
          <a:scrgbClr r="0" g="0" b="0"/>
        </a:fillRef>
        <a:effectRef idx="0">
          <a:scrgbClr r="0" g="0" b="0"/>
        </a:effectRef>
        <a:fontRef idx="minor"/>
      </dsp:style>
    </dsp:sp>
    <dsp:sp modelId="{C9FA7A3B-1548-41D3-ADFA-0600E5F6B335}">
      <dsp:nvSpPr>
        <dsp:cNvPr id="0" name=""/>
        <dsp:cNvSpPr/>
      </dsp:nvSpPr>
      <dsp:spPr>
        <a:xfrm>
          <a:off x="670137" y="3196880"/>
          <a:ext cx="9378132" cy="399489"/>
        </a:xfrm>
        <a:prstGeom prst="rect">
          <a:avLst/>
        </a:prstGeom>
        <a:solidFill>
          <a:srgbClr val="FF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a:solidFill>
                <a:schemeClr val="dk1"/>
              </a:solidFill>
              <a:latin typeface="Arial" panose="020B0604020202020204" pitchFamily="34" charset="0"/>
              <a:cs typeface="Arial" panose="020B0604020202020204" pitchFamily="34" charset="0"/>
            </a:rPr>
            <a:t>Sie zeichnen ein </a:t>
          </a:r>
          <a:r>
            <a:rPr lang="de-DE" sz="2000" b="1" kern="1200">
              <a:solidFill>
                <a:schemeClr val="dk1"/>
              </a:solidFill>
              <a:latin typeface="Arial" panose="020B0604020202020204" pitchFamily="34" charset="0"/>
              <a:cs typeface="Arial" panose="020B0604020202020204" pitchFamily="34" charset="0"/>
            </a:rPr>
            <a:t>inspirierendes Bild </a:t>
          </a:r>
          <a:r>
            <a:rPr lang="de-DE" sz="2000" kern="1200">
              <a:solidFill>
                <a:schemeClr val="dk1"/>
              </a:solidFill>
              <a:latin typeface="Arial" panose="020B0604020202020204" pitchFamily="34" charset="0"/>
              <a:cs typeface="Arial" panose="020B0604020202020204" pitchFamily="34" charset="0"/>
            </a:rPr>
            <a:t>der Zukunft.</a:t>
          </a:r>
        </a:p>
      </dsp:txBody>
      <dsp:txXfrm>
        <a:off x="670137" y="3196880"/>
        <a:ext cx="9378132" cy="399489"/>
      </dsp:txXfrm>
    </dsp:sp>
    <dsp:sp modelId="{154F1320-7630-4860-8115-753979D4F3B1}">
      <dsp:nvSpPr>
        <dsp:cNvPr id="0" name=""/>
        <dsp:cNvSpPr/>
      </dsp:nvSpPr>
      <dsp:spPr>
        <a:xfrm>
          <a:off x="420457" y="3146943"/>
          <a:ext cx="499361" cy="499361"/>
        </a:xfrm>
        <a:prstGeom prst="ellipse">
          <a:avLst/>
        </a:prstGeom>
        <a:solidFill>
          <a:schemeClr val="lt1">
            <a:hueOff val="0"/>
            <a:satOff val="0"/>
            <a:lumOff val="0"/>
            <a:alphaOff val="0"/>
          </a:schemeClr>
        </a:solidFill>
        <a:ln w="12700" cap="flat" cmpd="sng" algn="ctr">
          <a:solidFill>
            <a:srgbClr val="FFDE7C"/>
          </a:solidFill>
          <a:prstDash val="solid"/>
          <a:miter lim="800000"/>
        </a:ln>
        <a:effectLst/>
      </dsp:spPr>
      <dsp:style>
        <a:lnRef idx="2">
          <a:scrgbClr r="0" g="0" b="0"/>
        </a:lnRef>
        <a:fillRef idx="1">
          <a:scrgbClr r="0" g="0" b="0"/>
        </a:fillRef>
        <a:effectRef idx="0">
          <a:scrgbClr r="0" g="0" b="0"/>
        </a:effectRef>
        <a:fontRef idx="minor"/>
      </dsp:style>
    </dsp:sp>
    <dsp:sp modelId="{EDFA3B3D-A710-4C64-AE86-5A849FC2A5F4}">
      <dsp:nvSpPr>
        <dsp:cNvPr id="0" name=""/>
        <dsp:cNvSpPr/>
      </dsp:nvSpPr>
      <dsp:spPr>
        <a:xfrm>
          <a:off x="308364" y="3796465"/>
          <a:ext cx="9739905" cy="399489"/>
        </a:xfrm>
        <a:prstGeom prst="rect">
          <a:avLst/>
        </a:prstGeom>
        <a:solidFill>
          <a:srgbClr val="A0B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094"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a:latin typeface="Arial" panose="020B0604020202020204" pitchFamily="34" charset="0"/>
              <a:cs typeface="Arial" panose="020B0604020202020204" pitchFamily="34" charset="0"/>
            </a:rPr>
            <a:t>Sie rufen zum </a:t>
          </a:r>
          <a:r>
            <a:rPr lang="de-DE" sz="2000" b="1" kern="1200">
              <a:latin typeface="Arial" panose="020B0604020202020204" pitchFamily="34" charset="0"/>
              <a:cs typeface="Arial" panose="020B0604020202020204" pitchFamily="34" charset="0"/>
            </a:rPr>
            <a:t>Handeln</a:t>
          </a:r>
          <a:r>
            <a:rPr lang="de-DE" sz="2000" kern="1200">
              <a:latin typeface="Arial" panose="020B0604020202020204" pitchFamily="34" charset="0"/>
              <a:cs typeface="Arial" panose="020B0604020202020204" pitchFamily="34" charset="0"/>
            </a:rPr>
            <a:t> aus.</a:t>
          </a:r>
        </a:p>
      </dsp:txBody>
      <dsp:txXfrm>
        <a:off x="308364" y="3796465"/>
        <a:ext cx="9739905" cy="399489"/>
      </dsp:txXfrm>
    </dsp:sp>
    <dsp:sp modelId="{53832B72-D9A2-40BD-BD1B-D9EED7E9DA3A}">
      <dsp:nvSpPr>
        <dsp:cNvPr id="0" name=""/>
        <dsp:cNvSpPr/>
      </dsp:nvSpPr>
      <dsp:spPr>
        <a:xfrm>
          <a:off x="58683" y="3746529"/>
          <a:ext cx="499361" cy="499361"/>
        </a:xfrm>
        <a:prstGeom prst="ellipse">
          <a:avLst/>
        </a:prstGeom>
        <a:solidFill>
          <a:schemeClr val="lt1">
            <a:hueOff val="0"/>
            <a:satOff val="0"/>
            <a:lumOff val="0"/>
            <a:alphaOff val="0"/>
          </a:schemeClr>
        </a:solidFill>
        <a:ln w="12700" cap="flat" cmpd="sng" algn="ctr">
          <a:solidFill>
            <a:srgbClr val="A0B6E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4D9B6F-F621-4A62-84F4-5FFAE9A4C545}" type="datetimeFigureOut">
              <a:rPr lang="en-GB" smtClean="0"/>
              <a:t>05/11/2021</a:t>
            </a:fld>
            <a:endParaRPr lang="en-GB"/>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46A6A2-50A7-4640-855D-8956E55ABAC1}" type="slidenum">
              <a:rPr lang="en-GB" smtClean="0"/>
              <a:t>‹#›</a:t>
            </a:fld>
            <a:endParaRPr lang="en-GB"/>
          </a:p>
        </p:txBody>
      </p:sp>
    </p:spTree>
    <p:extLst>
      <p:ext uri="{BB962C8B-B14F-4D97-AF65-F5344CB8AC3E}">
        <p14:creationId xmlns:p14="http://schemas.microsoft.com/office/powerpoint/2010/main" val="1832066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89E00-45B7-44B8-8E59-84DE0BD71A0D}" type="datetimeFigureOut">
              <a:rPr lang="de-DE" smtClean="0"/>
              <a:t>05.11.21</a:t>
            </a:fld>
            <a:endParaRPr lang="de-DE"/>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7F3CE7-ED39-4DCA-B997-3091546AA5B2}" type="slidenum">
              <a:rPr lang="de-DE" smtClean="0"/>
              <a:t>‹#›</a:t>
            </a:fld>
            <a:endParaRPr lang="de-DE"/>
          </a:p>
        </p:txBody>
      </p:sp>
    </p:spTree>
    <p:extLst>
      <p:ext uri="{BB962C8B-B14F-4D97-AF65-F5344CB8AC3E}">
        <p14:creationId xmlns:p14="http://schemas.microsoft.com/office/powerpoint/2010/main" val="403143279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hildcareta.acf.hhs.gov/systemsbuilding/systems-guides/leadership/leading-ourselves/seeds-mode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h3cjUrDDdu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iwi.uni-passau.de/management-personal-information/lehrstuhlteam/wissenschaftliche-mitarbeiterinnen/dr-kim-stru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0" dirty="0">
                <a:latin typeface="Arial" panose="020B0604020202020204" pitchFamily="34" charset="0"/>
                <a:cs typeface="Arial" panose="020B0604020202020204" pitchFamily="34" charset="0"/>
              </a:rPr>
              <a:t>Workshop</a:t>
            </a:r>
            <a:r>
              <a:rPr lang="de-DE" sz="1200" b="0" baseline="0" dirty="0">
                <a:latin typeface="Arial" panose="020B0604020202020204" pitchFamily="34" charset="0"/>
                <a:cs typeface="Arial" panose="020B0604020202020204" pitchFamily="34" charset="0"/>
              </a:rPr>
              <a:t> zum Thema Führung und </a:t>
            </a:r>
            <a:r>
              <a:rPr lang="de-DE" sz="1200" b="0" baseline="0" dirty="0" err="1">
                <a:latin typeface="Arial" panose="020B0604020202020204" pitchFamily="34" charset="0"/>
                <a:cs typeface="Arial" panose="020B0604020202020204" pitchFamily="34" charset="0"/>
              </a:rPr>
              <a:t>Mindset</a:t>
            </a:r>
            <a:r>
              <a:rPr lang="de-DE" sz="1200" b="0" baseline="0">
                <a:latin typeface="Arial" panose="020B0604020202020204" pitchFamily="34" charset="0"/>
                <a:cs typeface="Arial" panose="020B0604020202020204" pitchFamily="34" charset="0"/>
              </a:rPr>
              <a:t> in hybrider Zukunft</a:t>
            </a:r>
          </a:p>
          <a:p>
            <a:pPr algn="l" defTabSz="914309"/>
            <a:r>
              <a:rPr lang="de-DE" sz="1200" b="0">
                <a:solidFill>
                  <a:srgbClr val="28447C"/>
                </a:solidFill>
                <a:latin typeface="Arial" panose="020B0604020202020204" pitchFamily="34" charset="0"/>
                <a:cs typeface="Arial" panose="020B0604020202020204" pitchFamily="34" charset="0"/>
              </a:rPr>
              <a:t>Führen in hybriden Welten - digital, aber wirklich!</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0">
                <a:latin typeface="Arial" panose="020B0604020202020204" pitchFamily="34" charset="0"/>
                <a:cs typeface="Arial" panose="020B0604020202020204" pitchFamily="34" charset="0"/>
              </a:rPr>
              <a:t>Erstellt durch</a:t>
            </a:r>
            <a:r>
              <a:rPr lang="de-DE" sz="1200" b="0" baseline="0">
                <a:latin typeface="Arial" panose="020B0604020202020204" pitchFamily="34" charset="0"/>
                <a:cs typeface="Arial" panose="020B0604020202020204" pitchFamily="34" charset="0"/>
              </a:rPr>
              <a:t> die</a:t>
            </a:r>
            <a:r>
              <a:rPr lang="de-DE" sz="1200" b="0">
                <a:latin typeface="Arial" panose="020B0604020202020204" pitchFamily="34" charset="0"/>
                <a:cs typeface="Arial" panose="020B0604020202020204" pitchFamily="34" charset="0"/>
              </a:rPr>
              <a:t> Projektgruppe des Digitalforum Führen 2021</a:t>
            </a:r>
          </a:p>
        </p:txBody>
      </p:sp>
      <p:sp>
        <p:nvSpPr>
          <p:cNvPr id="4" name="Foliennummernplatzhalter 3"/>
          <p:cNvSpPr>
            <a:spLocks noGrp="1"/>
          </p:cNvSpPr>
          <p:nvPr>
            <p:ph type="sldNum" sz="quarter" idx="10"/>
          </p:nvPr>
        </p:nvSpPr>
        <p:spPr/>
        <p:txBody>
          <a:bodyPr/>
          <a:lstStyle/>
          <a:p>
            <a:fld id="{577F3CE7-ED39-4DCA-B997-3091546AA5B2}" type="slidenum">
              <a:rPr lang="de-DE" smtClean="0"/>
              <a:t>2</a:t>
            </a:fld>
            <a:endParaRPr lang="de-DE"/>
          </a:p>
        </p:txBody>
      </p:sp>
    </p:spTree>
    <p:extLst>
      <p:ext uri="{BB962C8B-B14F-4D97-AF65-F5344CB8AC3E}">
        <p14:creationId xmlns:p14="http://schemas.microsoft.com/office/powerpoint/2010/main" val="555845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Frage an TN:</a:t>
            </a:r>
            <a:r>
              <a:rPr lang="de-DE" sz="1200" b="1" baseline="0">
                <a:latin typeface="Arial" panose="020B0604020202020204" pitchFamily="34" charset="0"/>
                <a:cs typeface="Arial" panose="020B0604020202020204" pitchFamily="34" charset="0"/>
              </a:rPr>
              <a:t> Wer weiß was VUCA bedeutet?</a:t>
            </a:r>
            <a:endParaRPr lang="de-DE" sz="1200" b="1">
              <a:solidFill>
                <a:srgbClr val="202124"/>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a:solidFill>
                  <a:srgbClr val="202124"/>
                </a:solidFill>
                <a:latin typeface="Arial" panose="020B0604020202020204" pitchFamily="34" charset="0"/>
                <a:cs typeface="Arial" panose="020B0604020202020204" pitchFamily="34" charset="0"/>
              </a:rPr>
              <a:t>VUCA = </a:t>
            </a:r>
            <a:r>
              <a:rPr lang="de-DE" sz="1200" err="1">
                <a:solidFill>
                  <a:srgbClr val="202124"/>
                </a:solidFill>
                <a:latin typeface="Arial" panose="020B0604020202020204" pitchFamily="34" charset="0"/>
                <a:cs typeface="Arial" panose="020B0604020202020204" pitchFamily="34" charset="0"/>
              </a:rPr>
              <a:t>volatility</a:t>
            </a:r>
            <a:r>
              <a:rPr lang="de-DE" sz="1200">
                <a:solidFill>
                  <a:srgbClr val="202124"/>
                </a:solidFill>
                <a:latin typeface="Arial" panose="020B0604020202020204" pitchFamily="34" charset="0"/>
                <a:cs typeface="Arial" panose="020B0604020202020204" pitchFamily="34" charset="0"/>
              </a:rPr>
              <a:t> (Volatilität), </a:t>
            </a:r>
            <a:r>
              <a:rPr lang="de-DE" sz="1200" err="1">
                <a:solidFill>
                  <a:srgbClr val="202124"/>
                </a:solidFill>
                <a:latin typeface="Arial" panose="020B0604020202020204" pitchFamily="34" charset="0"/>
                <a:cs typeface="Arial" panose="020B0604020202020204" pitchFamily="34" charset="0"/>
              </a:rPr>
              <a:t>uncertainty</a:t>
            </a:r>
            <a:r>
              <a:rPr lang="de-DE" sz="1200">
                <a:solidFill>
                  <a:srgbClr val="202124"/>
                </a:solidFill>
                <a:latin typeface="Arial" panose="020B0604020202020204" pitchFamily="34" charset="0"/>
                <a:cs typeface="Arial" panose="020B0604020202020204" pitchFamily="34" charset="0"/>
              </a:rPr>
              <a:t> (Unsicherheit), </a:t>
            </a:r>
            <a:r>
              <a:rPr lang="de-DE" sz="1200" err="1">
                <a:solidFill>
                  <a:srgbClr val="202124"/>
                </a:solidFill>
                <a:latin typeface="Arial" panose="020B0604020202020204" pitchFamily="34" charset="0"/>
                <a:cs typeface="Arial" panose="020B0604020202020204" pitchFamily="34" charset="0"/>
              </a:rPr>
              <a:t>complexity</a:t>
            </a:r>
            <a:r>
              <a:rPr lang="de-DE" sz="1200">
                <a:solidFill>
                  <a:srgbClr val="202124"/>
                </a:solidFill>
                <a:latin typeface="Arial" panose="020B0604020202020204" pitchFamily="34" charset="0"/>
                <a:cs typeface="Arial" panose="020B0604020202020204" pitchFamily="34" charset="0"/>
              </a:rPr>
              <a:t> (Komplexität) und </a:t>
            </a:r>
            <a:r>
              <a:rPr lang="de-DE" sz="1200" err="1">
                <a:solidFill>
                  <a:srgbClr val="202124"/>
                </a:solidFill>
                <a:latin typeface="Arial" panose="020B0604020202020204" pitchFamily="34" charset="0"/>
                <a:cs typeface="Arial" panose="020B0604020202020204" pitchFamily="34" charset="0"/>
              </a:rPr>
              <a:t>ambiguity</a:t>
            </a:r>
            <a:r>
              <a:rPr lang="de-DE" sz="1200">
                <a:solidFill>
                  <a:srgbClr val="202124"/>
                </a:solidFill>
                <a:latin typeface="Arial" panose="020B0604020202020204" pitchFamily="34" charset="0"/>
                <a:cs typeface="Arial" panose="020B0604020202020204" pitchFamily="34" charset="0"/>
              </a:rPr>
              <a:t> (Mehrdeutigkeit)</a:t>
            </a:r>
            <a:endParaRPr lang="de-DE" sz="1200">
              <a:latin typeface="Arial" panose="020B0604020202020204" pitchFamily="34" charset="0"/>
              <a:cs typeface="Arial" panose="020B0604020202020204" pitchFamily="34" charset="0"/>
            </a:endParaRPr>
          </a:p>
          <a:p>
            <a:r>
              <a:rPr lang="de-DE" sz="1200" i="0">
                <a:latin typeface="Arial" panose="020B0604020202020204" pitchFamily="34" charset="0"/>
                <a:cs typeface="Arial" panose="020B0604020202020204" pitchFamily="34" charset="0"/>
              </a:rPr>
              <a:t>Wir befinden uns zwischen den Welten. </a:t>
            </a:r>
          </a:p>
        </p:txBody>
      </p:sp>
      <p:sp>
        <p:nvSpPr>
          <p:cNvPr id="4" name="Foliennummernplatzhalter 3"/>
          <p:cNvSpPr>
            <a:spLocks noGrp="1"/>
          </p:cNvSpPr>
          <p:nvPr>
            <p:ph type="sldNum" sz="quarter" idx="10"/>
          </p:nvPr>
        </p:nvSpPr>
        <p:spPr/>
        <p:txBody>
          <a:bodyPr/>
          <a:lstStyle/>
          <a:p>
            <a:fld id="{577F3CE7-ED39-4DCA-B997-3091546AA5B2}" type="slidenum">
              <a:rPr lang="de-DE" smtClean="0"/>
              <a:t>11</a:t>
            </a:fld>
            <a:endParaRPr lang="de-DE"/>
          </a:p>
        </p:txBody>
      </p:sp>
    </p:spTree>
    <p:extLst>
      <p:ext uri="{BB962C8B-B14F-4D97-AF65-F5344CB8AC3E}">
        <p14:creationId xmlns:p14="http://schemas.microsoft.com/office/powerpoint/2010/main" val="205121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a:latin typeface="Arial" panose="020B0604020202020204" pitchFamily="34" charset="0"/>
                <a:cs typeface="Arial" panose="020B0604020202020204" pitchFamily="34" charset="0"/>
              </a:rPr>
              <a:t>Die Zukunftsstrategie von heute gehört morgen der Vergangenheit an.</a:t>
            </a:r>
          </a:p>
          <a:p>
            <a:r>
              <a:rPr lang="de-DE" sz="1200">
                <a:latin typeface="Arial" panose="020B0604020202020204" pitchFamily="34" charset="0"/>
                <a:cs typeface="Arial" panose="020B0604020202020204" pitchFamily="34" charset="0"/>
              </a:rPr>
              <a:t>Der ständige Wandel verlangt eine </a:t>
            </a:r>
            <a:r>
              <a:rPr lang="de-DE" sz="1200" b="0">
                <a:latin typeface="Arial" panose="020B0604020202020204" pitchFamily="34" charset="0"/>
                <a:cs typeface="Arial" panose="020B0604020202020204" pitchFamily="34" charset="0"/>
              </a:rPr>
              <a:t>stetige Anpassung und Korrektur </a:t>
            </a:r>
            <a:r>
              <a:rPr lang="de-DE" sz="1200">
                <a:latin typeface="Arial" panose="020B0604020202020204" pitchFamily="34" charset="0"/>
                <a:cs typeface="Arial" panose="020B0604020202020204" pitchFamily="34" charset="0"/>
              </a:rPr>
              <a:t>des Kurses.</a:t>
            </a:r>
            <a:endParaRPr lang="de-DE" sz="1200" b="0">
              <a:latin typeface="Arial" panose="020B0604020202020204" pitchFamily="34" charset="0"/>
              <a:cs typeface="Arial" panose="020B0604020202020204" pitchFamily="34" charset="0"/>
            </a:endParaRPr>
          </a:p>
          <a:p>
            <a:r>
              <a:rPr lang="de-DE" sz="1200" b="0">
                <a:latin typeface="Arial" panose="020B0604020202020204" pitchFamily="34" charset="0"/>
                <a:cs typeface="Arial" panose="020B0604020202020204" pitchFamily="34" charset="0"/>
              </a:rPr>
              <a:t>Um diesem Wandel gerecht zu werden bedarf es an Organisationsstrukturen, Führungskräften und Mitarbeitern die eine interdisziplinäre, agile und teamübergreifende Kollaboration leben.</a:t>
            </a:r>
          </a:p>
          <a:p>
            <a:r>
              <a:rPr lang="de-DE" sz="1200" b="1">
                <a:latin typeface="Arial" panose="020B0604020202020204" pitchFamily="34" charset="0"/>
                <a:cs typeface="Arial" panose="020B0604020202020204" pitchFamily="34" charset="0"/>
              </a:rPr>
              <a:t>Frage an TN: Was</a:t>
            </a:r>
            <a:r>
              <a:rPr lang="de-DE" sz="1200" b="1" baseline="0">
                <a:latin typeface="Arial" panose="020B0604020202020204" pitchFamily="34" charset="0"/>
                <a:cs typeface="Arial" panose="020B0604020202020204" pitchFamily="34" charset="0"/>
              </a:rPr>
              <a:t> war Ihre größte Herausforderung als Führungskraft während der Corona-Krise?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de-DE" sz="1200">
              <a:latin typeface="Arial" panose="020B0604020202020204" pitchFamily="34" charset="0"/>
              <a:cs typeface="Arial" panose="020B0604020202020204" pitchFamily="34" charset="0"/>
            </a:endParaRPr>
          </a:p>
          <a:p>
            <a:endParaRPr lang="de-DE" sz="1200" b="1">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12</a:t>
            </a:fld>
            <a:endParaRPr lang="de-DE"/>
          </a:p>
        </p:txBody>
      </p:sp>
    </p:spTree>
    <p:extLst>
      <p:ext uri="{BB962C8B-B14F-4D97-AF65-F5344CB8AC3E}">
        <p14:creationId xmlns:p14="http://schemas.microsoft.com/office/powerpoint/2010/main" val="381683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13</a:t>
            </a:fld>
            <a:endParaRPr lang="de-DE"/>
          </a:p>
        </p:txBody>
      </p:sp>
    </p:spTree>
    <p:extLst>
      <p:ext uri="{BB962C8B-B14F-4D97-AF65-F5344CB8AC3E}">
        <p14:creationId xmlns:p14="http://schemas.microsoft.com/office/powerpoint/2010/main" val="224400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14</a:t>
            </a:fld>
            <a:endParaRPr lang="de-DE"/>
          </a:p>
        </p:txBody>
      </p:sp>
    </p:spTree>
    <p:extLst>
      <p:ext uri="{BB962C8B-B14F-4D97-AF65-F5344CB8AC3E}">
        <p14:creationId xmlns:p14="http://schemas.microsoft.com/office/powerpoint/2010/main" val="209319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a:solidFill>
                  <a:schemeClr val="tx1"/>
                </a:solidFill>
                <a:effectLst/>
                <a:latin typeface="Arial" panose="020B0604020202020204" pitchFamily="34" charset="0"/>
                <a:ea typeface="+mn-ea"/>
                <a:cs typeface="Arial" panose="020B0604020202020204" pitchFamily="34" charset="0"/>
              </a:rPr>
              <a:t>Begriffsdefinition</a:t>
            </a:r>
          </a:p>
          <a:p>
            <a:r>
              <a:rPr lang="de-DE" sz="1200" b="0" i="0" kern="1200">
                <a:solidFill>
                  <a:schemeClr val="tx1"/>
                </a:solidFill>
                <a:effectLst/>
                <a:latin typeface="Arial" panose="020B0604020202020204" pitchFamily="34" charset="0"/>
                <a:ea typeface="+mn-ea"/>
                <a:cs typeface="Arial" panose="020B0604020202020204" pitchFamily="34" charset="0"/>
              </a:rPr>
              <a:t>Unter dem Begriff „</a:t>
            </a:r>
            <a:r>
              <a:rPr lang="de-DE" sz="1200" b="0" i="0" kern="1200" err="1">
                <a:solidFill>
                  <a:schemeClr val="tx1"/>
                </a:solidFill>
                <a:effectLst/>
                <a:latin typeface="Arial" panose="020B0604020202020204" pitchFamily="34" charset="0"/>
                <a:ea typeface="+mn-ea"/>
                <a:cs typeface="Arial" panose="020B0604020202020204" pitchFamily="34" charset="0"/>
              </a:rPr>
              <a:t>Unconscious</a:t>
            </a:r>
            <a:r>
              <a:rPr lang="de-DE" sz="1200" b="0" i="0" kern="1200">
                <a:solidFill>
                  <a:schemeClr val="tx1"/>
                </a:solidFill>
                <a:effectLst/>
                <a:latin typeface="Arial" panose="020B0604020202020204" pitchFamily="34" charset="0"/>
                <a:ea typeface="+mn-ea"/>
                <a:cs typeface="Arial" panose="020B0604020202020204" pitchFamily="34" charset="0"/>
              </a:rPr>
              <a:t> </a:t>
            </a:r>
            <a:r>
              <a:rPr lang="de-DE" sz="1200" b="0" i="0" kern="1200" err="1">
                <a:solidFill>
                  <a:schemeClr val="tx1"/>
                </a:solidFill>
                <a:effectLst/>
                <a:latin typeface="Arial" panose="020B0604020202020204" pitchFamily="34" charset="0"/>
                <a:ea typeface="+mn-ea"/>
                <a:cs typeface="Arial" panose="020B0604020202020204" pitchFamily="34" charset="0"/>
              </a:rPr>
              <a:t>Biases</a:t>
            </a:r>
            <a:r>
              <a:rPr lang="de-DE" sz="1200" b="0" i="0" kern="1200">
                <a:solidFill>
                  <a:schemeClr val="tx1"/>
                </a:solidFill>
                <a:effectLst/>
                <a:latin typeface="Arial" panose="020B0604020202020204" pitchFamily="34" charset="0"/>
                <a:ea typeface="+mn-ea"/>
                <a:cs typeface="Arial" panose="020B0604020202020204" pitchFamily="34" charset="0"/>
              </a:rPr>
              <a:t>“ (</a:t>
            </a:r>
            <a:r>
              <a:rPr lang="de-DE" sz="1200" b="0">
                <a:latin typeface="Arial" panose="020B0604020202020204" pitchFamily="34" charset="0"/>
                <a:ea typeface="Calibri" panose="020F0502020204030204" pitchFamily="34" charset="0"/>
                <a:cs typeface="Arial" panose="020B0604020202020204" pitchFamily="34" charset="0"/>
              </a:rPr>
              <a:t>deutsch: Kognitive Verzerrungen) </a:t>
            </a:r>
            <a:r>
              <a:rPr lang="de-DE" sz="1200" b="0" i="0" kern="1200">
                <a:solidFill>
                  <a:schemeClr val="tx1"/>
                </a:solidFill>
                <a:effectLst/>
                <a:latin typeface="Arial" panose="020B0604020202020204" pitchFamily="34" charset="0"/>
                <a:ea typeface="+mn-ea"/>
                <a:cs typeface="Arial" panose="020B0604020202020204" pitchFamily="34" charset="0"/>
              </a:rPr>
              <a:t>versteht man unbewusste kognitive Wahrnehmungsverzerrungen, die - laut Evolutionstheorie - zur schnelleren Aufnahme und Verarbeitung von Informationen dienen. Mittlerweile kennt man mehr als 175 kognitive Verzerrungen, die von John </a:t>
            </a:r>
            <a:r>
              <a:rPr lang="de-DE" sz="1200" b="0" i="0" kern="1200" err="1">
                <a:solidFill>
                  <a:schemeClr val="tx1"/>
                </a:solidFill>
                <a:effectLst/>
                <a:latin typeface="Arial" panose="020B0604020202020204" pitchFamily="34" charset="0"/>
                <a:ea typeface="+mn-ea"/>
                <a:cs typeface="Arial" panose="020B0604020202020204" pitchFamily="34" charset="0"/>
              </a:rPr>
              <a:t>Manoogian</a:t>
            </a:r>
            <a:r>
              <a:rPr lang="de-DE" sz="1200" b="0" i="0" kern="1200">
                <a:solidFill>
                  <a:schemeClr val="tx1"/>
                </a:solidFill>
                <a:effectLst/>
                <a:latin typeface="Arial" panose="020B0604020202020204" pitchFamily="34" charset="0"/>
                <a:ea typeface="+mn-ea"/>
                <a:cs typeface="Arial" panose="020B0604020202020204" pitchFamily="34" charset="0"/>
              </a:rPr>
              <a:t> im </a:t>
            </a:r>
            <a:r>
              <a:rPr lang="de-DE" sz="1200" b="0" i="0" kern="1200" err="1">
                <a:solidFill>
                  <a:schemeClr val="tx1"/>
                </a:solidFill>
                <a:effectLst/>
                <a:latin typeface="Arial" panose="020B0604020202020204" pitchFamily="34" charset="0"/>
                <a:ea typeface="+mn-ea"/>
                <a:cs typeface="Arial" panose="020B0604020202020204" pitchFamily="34" charset="0"/>
              </a:rPr>
              <a:t>Cognitive</a:t>
            </a:r>
            <a:r>
              <a:rPr lang="de-DE" sz="1200" b="0" i="0" kern="1200">
                <a:solidFill>
                  <a:schemeClr val="tx1"/>
                </a:solidFill>
                <a:effectLst/>
                <a:latin typeface="Arial" panose="020B0604020202020204" pitchFamily="34" charset="0"/>
                <a:ea typeface="+mn-ea"/>
                <a:cs typeface="Arial" panose="020B0604020202020204" pitchFamily="34" charset="0"/>
              </a:rPr>
              <a:t> Bias Codex kategorisiert und grafisch aufbereitet wurden.</a:t>
            </a:r>
          </a:p>
          <a:p>
            <a:r>
              <a:rPr lang="de-DE" sz="1200" b="0" i="0" kern="1200">
                <a:solidFill>
                  <a:schemeClr val="tx1"/>
                </a:solidFill>
                <a:effectLst/>
                <a:latin typeface="Arial" panose="020B0604020202020204" pitchFamily="34" charset="0"/>
                <a:ea typeface="+mn-ea"/>
                <a:cs typeface="Arial" panose="020B0604020202020204" pitchFamily="34" charset="0"/>
              </a:rPr>
              <a:t>„</a:t>
            </a:r>
            <a:r>
              <a:rPr lang="de-DE" sz="1200" b="0" i="0" kern="1200" err="1">
                <a:solidFill>
                  <a:schemeClr val="tx1"/>
                </a:solidFill>
                <a:effectLst/>
                <a:latin typeface="Arial" panose="020B0604020202020204" pitchFamily="34" charset="0"/>
                <a:ea typeface="+mn-ea"/>
                <a:cs typeface="Arial" panose="020B0604020202020204" pitchFamily="34" charset="0"/>
              </a:rPr>
              <a:t>Unconscious</a:t>
            </a:r>
            <a:r>
              <a:rPr lang="de-DE" sz="1200" b="0" i="0" kern="1200">
                <a:solidFill>
                  <a:schemeClr val="tx1"/>
                </a:solidFill>
                <a:effectLst/>
                <a:latin typeface="Arial" panose="020B0604020202020204" pitchFamily="34" charset="0"/>
                <a:ea typeface="+mn-ea"/>
                <a:cs typeface="Arial" panose="020B0604020202020204" pitchFamily="34" charset="0"/>
              </a:rPr>
              <a:t> </a:t>
            </a:r>
            <a:r>
              <a:rPr lang="de-DE" sz="1200" b="0" i="0" kern="1200" err="1">
                <a:solidFill>
                  <a:schemeClr val="tx1"/>
                </a:solidFill>
                <a:effectLst/>
                <a:latin typeface="Arial" panose="020B0604020202020204" pitchFamily="34" charset="0"/>
                <a:ea typeface="+mn-ea"/>
                <a:cs typeface="Arial" panose="020B0604020202020204" pitchFamily="34" charset="0"/>
              </a:rPr>
              <a:t>biases</a:t>
            </a:r>
            <a:r>
              <a:rPr lang="de-DE" sz="1200" b="0" i="0" kern="1200">
                <a:solidFill>
                  <a:schemeClr val="tx1"/>
                </a:solidFill>
                <a:effectLst/>
                <a:latin typeface="Arial" panose="020B0604020202020204" pitchFamily="34" charset="0"/>
                <a:ea typeface="+mn-ea"/>
                <a:cs typeface="Arial" panose="020B0604020202020204" pitchFamily="34" charset="0"/>
              </a:rPr>
              <a:t>“ sind </a:t>
            </a:r>
            <a:r>
              <a:rPr lang="de-DE" sz="1200" b="0" i="0" kern="1200" err="1">
                <a:solidFill>
                  <a:schemeClr val="tx1"/>
                </a:solidFill>
                <a:effectLst/>
                <a:latin typeface="Arial" panose="020B0604020202020204" pitchFamily="34" charset="0"/>
                <a:ea typeface="+mn-ea"/>
                <a:cs typeface="Arial" panose="020B0604020202020204" pitchFamily="34" charset="0"/>
              </a:rPr>
              <a:t>bespielsweise</a:t>
            </a:r>
            <a:r>
              <a:rPr lang="de-DE" sz="1200" b="0" i="0" kern="1200">
                <a:solidFill>
                  <a:schemeClr val="tx1"/>
                </a:solidFill>
                <a:effectLst/>
                <a:latin typeface="Arial" panose="020B0604020202020204" pitchFamily="34" charset="0"/>
                <a:ea typeface="+mn-ea"/>
                <a:cs typeface="Arial" panose="020B0604020202020204" pitchFamily="34" charset="0"/>
              </a:rPr>
              <a:t> Vorurteile, d.h. persönliche negative oder positive Bewertungen von Gruppen. „</a:t>
            </a:r>
            <a:r>
              <a:rPr lang="de-DE" sz="1200" b="0" i="0" kern="1200" err="1">
                <a:solidFill>
                  <a:schemeClr val="tx1"/>
                </a:solidFill>
                <a:effectLst/>
                <a:latin typeface="Arial" panose="020B0604020202020204" pitchFamily="34" charset="0"/>
                <a:ea typeface="+mn-ea"/>
                <a:cs typeface="Arial" panose="020B0604020202020204" pitchFamily="34" charset="0"/>
              </a:rPr>
              <a:t>Unconscious</a:t>
            </a:r>
            <a:r>
              <a:rPr lang="de-DE" sz="1200" b="0" i="0" kern="1200">
                <a:solidFill>
                  <a:schemeClr val="tx1"/>
                </a:solidFill>
                <a:effectLst/>
                <a:latin typeface="Arial" panose="020B0604020202020204" pitchFamily="34" charset="0"/>
                <a:ea typeface="+mn-ea"/>
                <a:cs typeface="Arial" panose="020B0604020202020204" pitchFamily="34" charset="0"/>
              </a:rPr>
              <a:t> </a:t>
            </a:r>
            <a:r>
              <a:rPr lang="de-DE" sz="1200" b="0" i="0" kern="1200" err="1">
                <a:solidFill>
                  <a:schemeClr val="tx1"/>
                </a:solidFill>
                <a:effectLst/>
                <a:latin typeface="Arial" panose="020B0604020202020204" pitchFamily="34" charset="0"/>
                <a:ea typeface="+mn-ea"/>
                <a:cs typeface="Arial" panose="020B0604020202020204" pitchFamily="34" charset="0"/>
              </a:rPr>
              <a:t>Biases</a:t>
            </a:r>
            <a:r>
              <a:rPr lang="de-DE" sz="1200" b="0" i="0" kern="1200">
                <a:solidFill>
                  <a:schemeClr val="tx1"/>
                </a:solidFill>
                <a:effectLst/>
                <a:latin typeface="Arial" panose="020B0604020202020204" pitchFamily="34" charset="0"/>
                <a:ea typeface="+mn-ea"/>
                <a:cs typeface="Arial" panose="020B0604020202020204" pitchFamily="34" charset="0"/>
              </a:rPr>
              <a:t>“ können auch in Form von </a:t>
            </a:r>
            <a:r>
              <a:rPr lang="de-DE" sz="1200" b="0" i="0" kern="1200" err="1">
                <a:solidFill>
                  <a:schemeClr val="tx1"/>
                </a:solidFill>
                <a:effectLst/>
                <a:latin typeface="Arial" panose="020B0604020202020204" pitchFamily="34" charset="0"/>
                <a:ea typeface="+mn-ea"/>
                <a:cs typeface="Arial" panose="020B0604020202020204" pitchFamily="34" charset="0"/>
              </a:rPr>
              <a:t>Sterotypen</a:t>
            </a:r>
            <a:r>
              <a:rPr lang="de-DE" sz="1200" b="0" i="0" kern="1200">
                <a:solidFill>
                  <a:schemeClr val="tx1"/>
                </a:solidFill>
                <a:effectLst/>
                <a:latin typeface="Arial" panose="020B0604020202020204" pitchFamily="34" charset="0"/>
                <a:ea typeface="+mn-ea"/>
                <a:cs typeface="Arial" panose="020B0604020202020204" pitchFamily="34" charset="0"/>
              </a:rPr>
              <a:t> auftreten. Hierbei werden Gruppen - ohne emotionale Bewertung - nach bestimmten Merkmalen und Eigenschaften kategorisiert.</a:t>
            </a:r>
          </a:p>
          <a:p>
            <a:r>
              <a:rPr lang="de-DE" sz="1200" b="0">
                <a:latin typeface="Arial" panose="020B0604020202020204" pitchFamily="34" charset="0"/>
                <a:ea typeface="Calibri" panose="020F0502020204030204" pitchFamily="34" charset="0"/>
                <a:cs typeface="Arial" panose="020B0604020202020204" pitchFamily="34" charset="0"/>
              </a:rPr>
              <a:t>Entscheidungen und Urteilsfindungen</a:t>
            </a:r>
            <a:r>
              <a:rPr lang="de-DE" sz="1200" b="0" baseline="0">
                <a:latin typeface="Arial" panose="020B0604020202020204" pitchFamily="34" charset="0"/>
                <a:ea typeface="Calibri" panose="020F0502020204030204" pitchFamily="34" charset="0"/>
                <a:cs typeface="Arial" panose="020B0604020202020204" pitchFamily="34" charset="0"/>
              </a:rPr>
              <a:t> werden durch </a:t>
            </a:r>
            <a:r>
              <a:rPr lang="de-DE" sz="1200" b="0" baseline="0" err="1">
                <a:latin typeface="Arial" panose="020B0604020202020204" pitchFamily="34" charset="0"/>
                <a:ea typeface="Calibri" panose="020F0502020204030204" pitchFamily="34" charset="0"/>
                <a:cs typeface="Arial" panose="020B0604020202020204" pitchFamily="34" charset="0"/>
              </a:rPr>
              <a:t>Biases</a:t>
            </a:r>
            <a:r>
              <a:rPr lang="de-DE" sz="1200" b="0" baseline="0">
                <a:latin typeface="Arial" panose="020B0604020202020204" pitchFamily="34" charset="0"/>
                <a:ea typeface="Calibri" panose="020F0502020204030204" pitchFamily="34" charset="0"/>
                <a:cs typeface="Arial" panose="020B0604020202020204" pitchFamily="34" charset="0"/>
              </a:rPr>
              <a:t> beeinflusst</a:t>
            </a:r>
            <a:endParaRPr lang="de-DE" sz="1200" b="0" i="0" kern="1200">
              <a:solidFill>
                <a:schemeClr val="tx1"/>
              </a:solidFill>
              <a:effectLst/>
              <a:latin typeface="Arial" panose="020B0604020202020204" pitchFamily="34" charset="0"/>
              <a:ea typeface="+mn-ea"/>
              <a:cs typeface="Arial" panose="020B0604020202020204" pitchFamily="34" charset="0"/>
            </a:endParaRPr>
          </a:p>
          <a:p>
            <a:pPr>
              <a:lnSpc>
                <a:spcPct val="107000"/>
              </a:lnSpc>
              <a:spcAft>
                <a:spcPts val="800"/>
              </a:spcAft>
            </a:pPr>
            <a:r>
              <a:rPr lang="de-DE" sz="1200" b="0">
                <a:latin typeface="Arial" panose="020B0604020202020204" pitchFamily="34" charset="0"/>
                <a:ea typeface="Calibri" panose="020F0502020204030204" pitchFamily="34" charset="0"/>
                <a:cs typeface="Arial" panose="020B0604020202020204" pitchFamily="34" charset="0"/>
              </a:rPr>
              <a:t>Diese Verzerrungen treten häufig bei sehr komplexen Angelegenheiten auf, bei zu viel oder zu wenig Information oder dann, wenn wir uns sehr schnell eine Meinung bilden müssen. </a:t>
            </a:r>
            <a:endParaRPr lang="de-DE" sz="1200" b="0" i="0" kern="120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15</a:t>
            </a:fld>
            <a:endParaRPr lang="de-DE"/>
          </a:p>
        </p:txBody>
      </p:sp>
    </p:spTree>
    <p:extLst>
      <p:ext uri="{BB962C8B-B14F-4D97-AF65-F5344CB8AC3E}">
        <p14:creationId xmlns:p14="http://schemas.microsoft.com/office/powerpoint/2010/main" val="2020302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Arial" panose="020B0604020202020204" pitchFamily="34" charset="0"/>
              </a:rPr>
              <a:t>Wir alle </a:t>
            </a:r>
            <a:r>
              <a:rPr lang="de-DE" sz="1200">
                <a:latin typeface="Arial" panose="020B0604020202020204" pitchFamily="34" charset="0"/>
                <a:ea typeface="Calibri" panose="020F0502020204030204" pitchFamily="34" charset="0"/>
                <a:cs typeface="Arial" panose="020B0604020202020204" pitchFamily="34" charset="0"/>
              </a:rPr>
              <a:t>arbeiten tagtäglich mit Vorurteilen und Voreingenommenheit. Diese Kompetenz ist wichtig, es macht uns schneller bei Entscheidungen. </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Täglich treffen wir etwa 20.000 Entscheidungen. Bei den meisten sind wir blitzschnell.</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Dabei treffen wir Annahmen und handeln entsprechend. </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Das ist sehr hilfreich um auch bei neuen Situationen auf unsere Erfahrungen zurückzugreifen und diese dann souverän zu meistern.</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Andererseits verschließen wir uns dann gegen neue Informationen und neue Sichtweisen.</a:t>
            </a:r>
          </a:p>
          <a:p>
            <a:pPr>
              <a:lnSpc>
                <a:spcPct val="107000"/>
              </a:lnSpc>
              <a:spcAft>
                <a:spcPts val="800"/>
              </a:spcAft>
            </a:pPr>
            <a:r>
              <a:rPr lang="de-DE" sz="1200" b="1">
                <a:latin typeface="Arial" panose="020B0604020202020204" pitchFamily="34" charset="0"/>
                <a:ea typeface="Calibri" panose="020F0502020204030204" pitchFamily="34" charset="0"/>
                <a:cs typeface="Arial" panose="020B0604020202020204" pitchFamily="34" charset="0"/>
              </a:rPr>
              <a:t>TN</a:t>
            </a:r>
            <a:r>
              <a:rPr lang="de-DE" sz="1200" b="1" baseline="0">
                <a:latin typeface="Arial" panose="020B0604020202020204" pitchFamily="34" charset="0"/>
                <a:ea typeface="Calibri" panose="020F0502020204030204" pitchFamily="34" charset="0"/>
                <a:cs typeface="Arial" panose="020B0604020202020204" pitchFamily="34" charset="0"/>
              </a:rPr>
              <a:t> zur Diskussion anregen</a:t>
            </a:r>
            <a:endParaRPr lang="de-DE" sz="1200" b="1">
              <a:latin typeface="Arial" panose="020B0604020202020204" pitchFamily="34" charset="0"/>
              <a:ea typeface="Calibri" panose="020F0502020204030204" pitchFamily="34" charset="0"/>
              <a:cs typeface="Arial" panose="020B0604020202020204" pitchFamily="34" charset="0"/>
            </a:endParaRPr>
          </a:p>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16</a:t>
            </a:fld>
            <a:endParaRPr lang="de-DE"/>
          </a:p>
        </p:txBody>
      </p:sp>
    </p:spTree>
    <p:extLst>
      <p:ext uri="{BB962C8B-B14F-4D97-AF65-F5344CB8AC3E}">
        <p14:creationId xmlns:p14="http://schemas.microsoft.com/office/powerpoint/2010/main" val="346712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Arial" panose="020B0604020202020204" pitchFamily="34" charset="0"/>
              </a:rPr>
              <a:t>In immer schneller wandelnden Umgebungen, wird von Mitarbeitenden eine hohe Flexibilität gefordert. Durch neue Einflüsse und sich ständig verändernde Rahmenbedingungen steigt das Risiko vo</a:t>
            </a:r>
            <a:r>
              <a:rPr lang="de-DE" sz="1200">
                <a:latin typeface="Arial" panose="020B0604020202020204" pitchFamily="34" charset="0"/>
                <a:ea typeface="Calibri" panose="020F0502020204030204" pitchFamily="34" charset="0"/>
                <a:cs typeface="Arial" panose="020B0604020202020204" pitchFamily="34" charset="0"/>
              </a:rPr>
              <a:t>n falscher Meinungsbildung beziehungsweise Entscheidungsfindung. </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Wir tendieren dazu,</a:t>
            </a:r>
            <a:r>
              <a:rPr lang="de-DE" sz="1200" baseline="0">
                <a:latin typeface="Arial" panose="020B0604020202020204" pitchFamily="34" charset="0"/>
                <a:ea typeface="Calibri" panose="020F0502020204030204" pitchFamily="34" charset="0"/>
                <a:cs typeface="Arial" panose="020B0604020202020204" pitchFamily="34" charset="0"/>
              </a:rPr>
              <a:t> </a:t>
            </a:r>
            <a:r>
              <a:rPr lang="de-DE" sz="1200">
                <a:latin typeface="Arial" panose="020B0604020202020204" pitchFamily="34" charset="0"/>
                <a:ea typeface="Calibri" panose="020F0502020204030204" pitchFamily="34" charset="0"/>
                <a:cs typeface="Arial" panose="020B0604020202020204" pitchFamily="34" charset="0"/>
              </a:rPr>
              <a:t>auf unsere Erfahrung zurück zu greifen und vergangene erfolgreiche Methoden auf neue Herausforderungen zu übertragen. Diese können uns jedoch in die Irre führen und die Organisation vor Innovation verschließen.</a:t>
            </a:r>
          </a:p>
          <a:p>
            <a:pPr>
              <a:lnSpc>
                <a:spcPct val="107000"/>
              </a:lnSpc>
              <a:spcAft>
                <a:spcPts val="800"/>
              </a:spcAft>
            </a:pPr>
            <a:endParaRPr lang="de-DE" sz="1200">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17</a:t>
            </a:fld>
            <a:endParaRPr lang="de-DE"/>
          </a:p>
        </p:txBody>
      </p:sp>
    </p:spTree>
    <p:extLst>
      <p:ext uri="{BB962C8B-B14F-4D97-AF65-F5344CB8AC3E}">
        <p14:creationId xmlns:p14="http://schemas.microsoft.com/office/powerpoint/2010/main" val="1932332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US" sz="1200">
                <a:latin typeface="Arial" panose="020B0604020202020204" pitchFamily="34" charset="0"/>
                <a:cs typeface="Arial" panose="020B0604020202020204" pitchFamily="34" charset="0"/>
                <a:hlinkClick r:id="rId3"/>
              </a:rPr>
              <a:t>Early Childhood Systems Building Resource Guide (hhs.gov)</a:t>
            </a:r>
            <a:endParaRPr lang="en-US" sz="1200">
              <a:latin typeface="Arial" panose="020B0604020202020204" pitchFamily="34" charset="0"/>
              <a:cs typeface="Arial" panose="020B0604020202020204" pitchFamily="34" charset="0"/>
            </a:endParaRPr>
          </a:p>
          <a:p>
            <a:pPr>
              <a:lnSpc>
                <a:spcPct val="107000"/>
              </a:lnSpc>
              <a:spcAft>
                <a:spcPts val="800"/>
              </a:spcAft>
            </a:pPr>
            <a:r>
              <a:rPr lang="en-US" sz="1200">
                <a:latin typeface="Arial" panose="020B0604020202020204" pitchFamily="34" charset="0"/>
                <a:cs typeface="Arial" panose="020B0604020202020204" pitchFamily="34" charset="0"/>
                <a:hlinkClick r:id="rId4"/>
              </a:rPr>
              <a:t>Biases in Performance Evaluations | SEEDS model </a:t>
            </a:r>
            <a:r>
              <a:rPr lang="en-US" sz="1200" err="1">
                <a:latin typeface="Arial" panose="020B0604020202020204" pitchFamily="34" charset="0"/>
                <a:cs typeface="Arial" panose="020B0604020202020204" pitchFamily="34" charset="0"/>
                <a:hlinkClick r:id="rId4"/>
              </a:rPr>
              <a:t>Neuroleadership</a:t>
            </a:r>
            <a:r>
              <a:rPr lang="en-US" sz="1200">
                <a:latin typeface="Arial" panose="020B0604020202020204" pitchFamily="34" charset="0"/>
                <a:cs typeface="Arial" panose="020B0604020202020204" pitchFamily="34" charset="0"/>
                <a:hlinkClick r:id="rId4"/>
              </a:rPr>
              <a:t> Institute – YouTube</a:t>
            </a:r>
            <a:endParaRPr lang="en-US" sz="1200">
              <a:latin typeface="Arial" panose="020B0604020202020204" pitchFamily="34" charset="0"/>
              <a:cs typeface="Arial" panose="020B0604020202020204" pitchFamily="34" charset="0"/>
            </a:endParaRPr>
          </a:p>
          <a:p>
            <a:pPr>
              <a:lnSpc>
                <a:spcPct val="107000"/>
              </a:lnSpc>
              <a:spcAft>
                <a:spcPts val="800"/>
              </a:spcAft>
            </a:pPr>
            <a:r>
              <a:rPr lang="en-US" sz="1200" err="1">
                <a:latin typeface="Arial" panose="020B0604020202020204" pitchFamily="34" charset="0"/>
                <a:ea typeface="Calibri" panose="020F0502020204030204" pitchFamily="34" charset="0"/>
                <a:cs typeface="Arial" panose="020B0604020202020204" pitchFamily="34" charset="0"/>
              </a:rPr>
              <a:t>Ähnlichkeit</a:t>
            </a:r>
            <a:r>
              <a:rPr lang="en-US" sz="1200">
                <a:latin typeface="Arial" panose="020B0604020202020204" pitchFamily="34" charset="0"/>
                <a:ea typeface="Calibri" panose="020F0502020204030204" pitchFamily="34" charset="0"/>
                <a:cs typeface="Arial" panose="020B0604020202020204" pitchFamily="34" charset="0"/>
              </a:rPr>
              <a:t>:</a:t>
            </a:r>
            <a:r>
              <a:rPr lang="en-US" sz="1200" baseline="0">
                <a:latin typeface="Arial" panose="020B0604020202020204" pitchFamily="34" charset="0"/>
                <a:ea typeface="Calibri" panose="020F0502020204030204" pitchFamily="34" charset="0"/>
                <a:cs typeface="Arial" panose="020B0604020202020204" pitchFamily="34" charset="0"/>
              </a:rPr>
              <a:t> </a:t>
            </a:r>
            <a:r>
              <a:rPr lang="en-US" sz="1200" baseline="0" err="1">
                <a:latin typeface="Arial" panose="020B0604020202020204" pitchFamily="34" charset="0"/>
                <a:ea typeface="Calibri" panose="020F0502020204030204" pitchFamily="34" charset="0"/>
                <a:cs typeface="Arial" panose="020B0604020202020204" pitchFamily="34" charset="0"/>
              </a:rPr>
              <a:t>Wir</a:t>
            </a:r>
            <a:r>
              <a:rPr lang="en-US" sz="1200" baseline="0">
                <a:latin typeface="Arial" panose="020B0604020202020204" pitchFamily="34" charset="0"/>
                <a:ea typeface="Calibri" panose="020F0502020204030204" pitchFamily="34" charset="0"/>
                <a:cs typeface="Arial" panose="020B0604020202020204" pitchFamily="34" charset="0"/>
              </a:rPr>
              <a:t> </a:t>
            </a:r>
            <a:r>
              <a:rPr lang="en-US" sz="1200" baseline="0" err="1">
                <a:latin typeface="Arial" panose="020B0604020202020204" pitchFamily="34" charset="0"/>
                <a:ea typeface="Calibri" panose="020F0502020204030204" pitchFamily="34" charset="0"/>
                <a:cs typeface="Arial" panose="020B0604020202020204" pitchFamily="34" charset="0"/>
              </a:rPr>
              <a:t>mögen</a:t>
            </a:r>
            <a:r>
              <a:rPr lang="en-US" sz="1200" baseline="0">
                <a:latin typeface="Arial" panose="020B0604020202020204" pitchFamily="34" charset="0"/>
                <a:ea typeface="Calibri" panose="020F0502020204030204" pitchFamily="34" charset="0"/>
                <a:cs typeface="Arial" panose="020B0604020202020204" pitchFamily="34" charset="0"/>
              </a:rPr>
              <a:t>, was </a:t>
            </a:r>
            <a:r>
              <a:rPr lang="en-US" sz="1200" baseline="0" err="1">
                <a:latin typeface="Arial" panose="020B0604020202020204" pitchFamily="34" charset="0"/>
                <a:ea typeface="Calibri" panose="020F0502020204030204" pitchFamily="34" charset="0"/>
                <a:cs typeface="Arial" panose="020B0604020202020204" pitchFamily="34" charset="0"/>
              </a:rPr>
              <a:t>uns</a:t>
            </a:r>
            <a:r>
              <a:rPr lang="en-US" sz="1200" baseline="0">
                <a:latin typeface="Arial" panose="020B0604020202020204" pitchFamily="34" charset="0"/>
                <a:ea typeface="Calibri" panose="020F0502020204030204" pitchFamily="34" charset="0"/>
                <a:cs typeface="Arial" panose="020B0604020202020204" pitchFamily="34" charset="0"/>
              </a:rPr>
              <a:t> </a:t>
            </a:r>
            <a:r>
              <a:rPr lang="en-US" sz="1200" baseline="0" err="1">
                <a:latin typeface="Arial" panose="020B0604020202020204" pitchFamily="34" charset="0"/>
                <a:ea typeface="Calibri" panose="020F0502020204030204" pitchFamily="34" charset="0"/>
                <a:cs typeface="Arial" panose="020B0604020202020204" pitchFamily="34" charset="0"/>
              </a:rPr>
              <a:t>ähnlich</a:t>
            </a:r>
            <a:r>
              <a:rPr lang="en-US" sz="1200" baseline="0">
                <a:latin typeface="Arial" panose="020B0604020202020204" pitchFamily="34" charset="0"/>
                <a:ea typeface="Calibri" panose="020F0502020204030204" pitchFamily="34" charset="0"/>
                <a:cs typeface="Arial" panose="020B0604020202020204" pitchFamily="34" charset="0"/>
              </a:rPr>
              <a:t> </a:t>
            </a:r>
            <a:r>
              <a:rPr lang="en-US" sz="1200" baseline="0" err="1">
                <a:latin typeface="Arial" panose="020B0604020202020204" pitchFamily="34" charset="0"/>
                <a:ea typeface="Calibri" panose="020F0502020204030204" pitchFamily="34" charset="0"/>
                <a:cs typeface="Arial" panose="020B0604020202020204" pitchFamily="34" charset="0"/>
              </a:rPr>
              <a:t>ist</a:t>
            </a:r>
            <a:r>
              <a:rPr lang="en-US" sz="1200" baseline="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Zweckmäßigkeit:</a:t>
            </a:r>
            <a:r>
              <a:rPr lang="de-DE" sz="1200" baseline="0">
                <a:latin typeface="Arial" panose="020B0604020202020204" pitchFamily="34" charset="0"/>
                <a:ea typeface="Calibri" panose="020F0502020204030204" pitchFamily="34" charset="0"/>
                <a:cs typeface="Arial" panose="020B0604020202020204" pitchFamily="34" charset="0"/>
              </a:rPr>
              <a:t> Es ist das </a:t>
            </a:r>
            <a:r>
              <a:rPr lang="de-DE" sz="1200" baseline="0" err="1">
                <a:latin typeface="Arial" panose="020B0604020202020204" pitchFamily="34" charset="0"/>
                <a:ea typeface="Calibri" panose="020F0502020204030204" pitchFamily="34" charset="0"/>
                <a:cs typeface="Arial" panose="020B0604020202020204" pitchFamily="34" charset="0"/>
              </a:rPr>
              <a:t>Naheliegendste</a:t>
            </a:r>
            <a:r>
              <a:rPr lang="de-DE" sz="1200" baseline="0">
                <a:latin typeface="Arial" panose="020B0604020202020204" pitchFamily="34" charset="0"/>
                <a:ea typeface="Calibri" panose="020F0502020204030204" pitchFamily="34" charset="0"/>
                <a:cs typeface="Arial" panose="020B0604020202020204" pitchFamily="34" charset="0"/>
              </a:rPr>
              <a:t>, deswegen muss es wahr sein.</a:t>
            </a:r>
          </a:p>
          <a:p>
            <a:pPr>
              <a:lnSpc>
                <a:spcPct val="107000"/>
              </a:lnSpc>
              <a:spcAft>
                <a:spcPts val="800"/>
              </a:spcAft>
            </a:pPr>
            <a:r>
              <a:rPr lang="de-DE" sz="1200" baseline="0">
                <a:latin typeface="Arial" panose="020B0604020202020204" pitchFamily="34" charset="0"/>
                <a:ea typeface="Calibri" panose="020F0502020204030204" pitchFamily="34" charset="0"/>
                <a:cs typeface="Arial" panose="020B0604020202020204" pitchFamily="34" charset="0"/>
              </a:rPr>
              <a:t>Erfahrung: Meine Erkenntnisse sind korrekt.</a:t>
            </a:r>
          </a:p>
          <a:p>
            <a:pPr>
              <a:lnSpc>
                <a:spcPct val="107000"/>
              </a:lnSpc>
              <a:spcAft>
                <a:spcPts val="800"/>
              </a:spcAft>
            </a:pPr>
            <a:r>
              <a:rPr lang="de-DE" sz="1200" baseline="0">
                <a:latin typeface="Arial" panose="020B0604020202020204" pitchFamily="34" charset="0"/>
                <a:ea typeface="Calibri" panose="020F0502020204030204" pitchFamily="34" charset="0"/>
                <a:cs typeface="Arial" panose="020B0604020202020204" pitchFamily="34" charset="0"/>
              </a:rPr>
              <a:t>Entfernung: Was näher ist, ist stärker, als das Entfernte.</a:t>
            </a:r>
          </a:p>
          <a:p>
            <a:pPr>
              <a:lnSpc>
                <a:spcPct val="107000"/>
              </a:lnSpc>
              <a:spcAft>
                <a:spcPts val="800"/>
              </a:spcAft>
            </a:pPr>
            <a:r>
              <a:rPr lang="de-DE" sz="1200" baseline="0">
                <a:latin typeface="Arial" panose="020B0604020202020204" pitchFamily="34" charset="0"/>
                <a:ea typeface="Calibri" panose="020F0502020204030204" pitchFamily="34" charset="0"/>
                <a:cs typeface="Arial" panose="020B0604020202020204" pitchFamily="34" charset="0"/>
              </a:rPr>
              <a:t>Sicherheit: „Schlecht“ ist stärker als „gut“.</a:t>
            </a:r>
            <a:endParaRPr lang="de-DE" sz="1200">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18</a:t>
            </a:fld>
            <a:endParaRPr lang="de-DE"/>
          </a:p>
        </p:txBody>
      </p:sp>
    </p:spTree>
    <p:extLst>
      <p:ext uri="{BB962C8B-B14F-4D97-AF65-F5344CB8AC3E}">
        <p14:creationId xmlns:p14="http://schemas.microsoft.com/office/powerpoint/2010/main" val="175423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Arial" panose="020B0604020202020204" pitchFamily="34" charset="0"/>
              </a:rPr>
              <a:t>Die Herausforderung für jeden Einzelnen, für Teams sowie für eine Organisation ist es den Einfluss von kognitiver Verzerrung bei zukunftsrelevanten und wichtigen Entscheidungen zu minimieren.</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Dieser Einfluss wird beim Einzelnen durch eine Akzeptanz des eigenen blinden Flecks minimiert.</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Durch diverse Teams ist die Schnittmenge gemeinsamer Vorurteile geringer als bei homogene Teams. So treffen diverse Teams rationalere und in der Regel bessere Entscheidungen. </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Organisationen müssen Ihre Mitarbeitenden schulen, um ein Bewusstsein für </a:t>
            </a:r>
            <a:r>
              <a:rPr lang="de-DE" sz="1200" err="1">
                <a:latin typeface="Arial" panose="020B0604020202020204" pitchFamily="34" charset="0"/>
                <a:ea typeface="Calibri" panose="020F0502020204030204" pitchFamily="34" charset="0"/>
                <a:cs typeface="Arial" panose="020B0604020202020204" pitchFamily="34" charset="0"/>
              </a:rPr>
              <a:t>Biases</a:t>
            </a:r>
            <a:r>
              <a:rPr lang="de-DE" sz="1200">
                <a:latin typeface="Arial" panose="020B0604020202020204" pitchFamily="34" charset="0"/>
                <a:ea typeface="Calibri" panose="020F0502020204030204" pitchFamily="34" charset="0"/>
                <a:cs typeface="Arial" panose="020B0604020202020204" pitchFamily="34" charset="0"/>
              </a:rPr>
              <a:t> in der Organisation zu schaffen.</a:t>
            </a:r>
          </a:p>
          <a:p>
            <a:pPr>
              <a:lnSpc>
                <a:spcPct val="107000"/>
              </a:lnSpc>
              <a:spcAft>
                <a:spcPts val="800"/>
              </a:spcAft>
            </a:pPr>
            <a:endParaRPr lang="de-DE" sz="1200">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19</a:t>
            </a:fld>
            <a:endParaRPr lang="de-DE"/>
          </a:p>
        </p:txBody>
      </p:sp>
    </p:spTree>
    <p:extLst>
      <p:ext uri="{BB962C8B-B14F-4D97-AF65-F5344CB8AC3E}">
        <p14:creationId xmlns:p14="http://schemas.microsoft.com/office/powerpoint/2010/main" val="3755480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de-DE" sz="1200">
                <a:latin typeface="Arial" panose="020B0604020202020204" pitchFamily="34" charset="0"/>
                <a:ea typeface="Calibri" panose="020F0502020204030204" pitchFamily="34" charset="0"/>
                <a:cs typeface="Arial" panose="020B0604020202020204" pitchFamily="34" charset="0"/>
              </a:rPr>
              <a:t>Die meisten Menschen haben einen ausgeprägten Wunsch nach Sicherheit. Um diesem Bedürfnis nachzukommen tendieren wir dazu Risiken weniger als Chance  zu bewerten. Das hindert uns daran Chancen zu ergreifen.</a:t>
            </a:r>
          </a:p>
        </p:txBody>
      </p:sp>
      <p:sp>
        <p:nvSpPr>
          <p:cNvPr id="4" name="Foliennummernplatzhalter 3"/>
          <p:cNvSpPr>
            <a:spLocks noGrp="1"/>
          </p:cNvSpPr>
          <p:nvPr>
            <p:ph type="sldNum" sz="quarter" idx="10"/>
          </p:nvPr>
        </p:nvSpPr>
        <p:spPr/>
        <p:txBody>
          <a:bodyPr/>
          <a:lstStyle/>
          <a:p>
            <a:fld id="{577F3CE7-ED39-4DCA-B997-3091546AA5B2}" type="slidenum">
              <a:rPr lang="de-DE" smtClean="0"/>
              <a:t>20</a:t>
            </a:fld>
            <a:endParaRPr lang="de-DE"/>
          </a:p>
        </p:txBody>
      </p:sp>
    </p:spTree>
    <p:extLst>
      <p:ext uri="{BB962C8B-B14F-4D97-AF65-F5344CB8AC3E}">
        <p14:creationId xmlns:p14="http://schemas.microsoft.com/office/powerpoint/2010/main" val="266685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a:latin typeface="Arial" panose="020B0604020202020204" pitchFamily="34" charset="0"/>
                <a:cs typeface="Arial" panose="020B0604020202020204" pitchFamily="34" charset="0"/>
              </a:rPr>
              <a:t>Vermitteln, dass es sich</a:t>
            </a:r>
            <a:r>
              <a:rPr lang="de-DE" sz="1200" baseline="0">
                <a:latin typeface="Arial" panose="020B0604020202020204" pitchFamily="34" charset="0"/>
                <a:cs typeface="Arial" panose="020B0604020202020204" pitchFamily="34" charset="0"/>
              </a:rPr>
              <a:t> um einen interaktiven Workshop handelt, der von der Mitarbeit lebt.</a:t>
            </a:r>
            <a:endParaRPr lang="de-DE" sz="120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3</a:t>
            </a:fld>
            <a:endParaRPr lang="de-DE"/>
          </a:p>
        </p:txBody>
      </p:sp>
    </p:spTree>
    <p:extLst>
      <p:ext uri="{BB962C8B-B14F-4D97-AF65-F5344CB8AC3E}">
        <p14:creationId xmlns:p14="http://schemas.microsoft.com/office/powerpoint/2010/main" val="74615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Wir können wir ein Bewusstsein dafür schaffen, dass unser Mindset von Vorurteilen beeinflusst wird.</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Wir müssen akzeptieren, dass uns kognitive Verzerrung bei der Bewertung von Neuerungen beeinflusst.</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Wir sollten uns immer wieder fragen, warum wir Neuerung so bewerten und Modelle zur Unterstützung nutzen. </a:t>
            </a:r>
          </a:p>
          <a:p>
            <a:pPr>
              <a:lnSpc>
                <a:spcPct val="107000"/>
              </a:lnSpc>
              <a:spcAft>
                <a:spcPts val="800"/>
              </a:spcAft>
            </a:pPr>
            <a:r>
              <a:rPr lang="de-DE" sz="1200">
                <a:latin typeface="Arial" panose="020B0604020202020204" pitchFamily="34" charset="0"/>
                <a:ea typeface="Calibri" panose="020F0502020204030204" pitchFamily="34" charset="0"/>
                <a:cs typeface="Arial" panose="020B0604020202020204" pitchFamily="34" charset="0"/>
              </a:rPr>
              <a:t>Wir dürfen uns selber nicht überschätzen, bei der Fähigkeit unsere eigenen blinden Flecken zu finden.</a:t>
            </a:r>
          </a:p>
          <a:p>
            <a:pPr>
              <a:lnSpc>
                <a:spcPct val="107000"/>
              </a:lnSpc>
              <a:spcAft>
                <a:spcPts val="800"/>
              </a:spcAft>
            </a:pPr>
            <a:endParaRPr lang="de-DE"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21</a:t>
            </a:fld>
            <a:endParaRPr lang="de-DE"/>
          </a:p>
        </p:txBody>
      </p:sp>
    </p:spTree>
    <p:extLst>
      <p:ext uri="{BB962C8B-B14F-4D97-AF65-F5344CB8AC3E}">
        <p14:creationId xmlns:p14="http://schemas.microsoft.com/office/powerpoint/2010/main" val="2768848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22</a:t>
            </a:fld>
            <a:endParaRPr lang="de-DE"/>
          </a:p>
        </p:txBody>
      </p:sp>
    </p:spTree>
    <p:extLst>
      <p:ext uri="{BB962C8B-B14F-4D97-AF65-F5344CB8AC3E}">
        <p14:creationId xmlns:p14="http://schemas.microsoft.com/office/powerpoint/2010/main" val="287732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23</a:t>
            </a:fld>
            <a:endParaRPr lang="de-DE"/>
          </a:p>
        </p:txBody>
      </p:sp>
    </p:spTree>
    <p:extLst>
      <p:ext uri="{BB962C8B-B14F-4D97-AF65-F5344CB8AC3E}">
        <p14:creationId xmlns:p14="http://schemas.microsoft.com/office/powerpoint/2010/main" val="390706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Abfrage der Teilnehmenden</a:t>
            </a:r>
            <a:r>
              <a:rPr lang="de-DE" baseline="0" dirty="0"/>
              <a:t>, was jeder unter dem Begriff </a:t>
            </a:r>
            <a:r>
              <a:rPr lang="de-DE" baseline="0" dirty="0" err="1"/>
              <a:t>Mindset</a:t>
            </a:r>
            <a:r>
              <a:rPr lang="de-DE" baseline="0" dirty="0"/>
              <a:t> versteht. Begriffe in den Chat schreiben lassen.</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i="1" dirty="0"/>
              <a:t>Quelle: Christian Jacob und Patrick </a:t>
            </a:r>
            <a:r>
              <a:rPr lang="de-DE" sz="1600" i="1" dirty="0" err="1"/>
              <a:t>Lobacher</a:t>
            </a:r>
            <a:r>
              <a:rPr lang="de-DE" sz="1600" i="1" dirty="0"/>
              <a:t> – Ein agiles </a:t>
            </a:r>
            <a:r>
              <a:rPr lang="de-DE" sz="1600" i="1" dirty="0" err="1"/>
              <a:t>Mindset</a:t>
            </a:r>
            <a:r>
              <a:rPr lang="de-DE" sz="1600" i="1" dirty="0"/>
              <a:t> entwickeln – </a:t>
            </a:r>
            <a:r>
              <a:rPr lang="de-DE" sz="1600" i="1" dirty="0" err="1"/>
              <a:t>Linkedin</a:t>
            </a:r>
            <a:r>
              <a:rPr lang="de-DE" sz="1600" i="1" dirty="0"/>
              <a:t> Learning</a:t>
            </a:r>
            <a:endParaRPr lang="de-DE" sz="1600" dirty="0"/>
          </a:p>
          <a:p>
            <a:pPr>
              <a:lnSpc>
                <a:spcPct val="107000"/>
              </a:lnSpc>
              <a:spcAft>
                <a:spcPts val="800"/>
              </a:spcAft>
            </a:pPr>
            <a:endParaRPr lang="de-DE"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24</a:t>
            </a:fld>
            <a:endParaRPr lang="de-DE"/>
          </a:p>
        </p:txBody>
      </p:sp>
    </p:spTree>
    <p:extLst>
      <p:ext uri="{BB962C8B-B14F-4D97-AF65-F5344CB8AC3E}">
        <p14:creationId xmlns:p14="http://schemas.microsoft.com/office/powerpoint/2010/main" val="277385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pPr>
            <a:r>
              <a:rPr lang="de-DE" sz="1200">
                <a:latin typeface="Arial" panose="020B0604020202020204" pitchFamily="34" charset="0"/>
                <a:ea typeface="Calibri" panose="020F0502020204030204" pitchFamily="34" charset="0"/>
                <a:cs typeface="Arial" panose="020B0604020202020204" pitchFamily="34" charset="0"/>
              </a:rPr>
              <a:t>Fixed</a:t>
            </a:r>
            <a:r>
              <a:rPr lang="de-DE" sz="1200" baseline="0">
                <a:latin typeface="Arial" panose="020B0604020202020204" pitchFamily="34" charset="0"/>
                <a:ea typeface="Calibri" panose="020F0502020204030204" pitchFamily="34" charset="0"/>
                <a:cs typeface="Arial" panose="020B0604020202020204" pitchFamily="34" charset="0"/>
              </a:rPr>
              <a:t> Mindset</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Meidung von Herausforderungen, Befürchtung vor Niederlagen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Versuchen Niederlagen, Rückschläge und Misserfolge zu verbergen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Negative Glaubenssätze innerlich häufig wiederholen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Denken sie haben nur bestimmte Begabungen, ihre Intelligenz ist fix und gesetzt</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Geben schnell auf, wenn sie denken, dass ihnen etwas nicht liegt</a:t>
            </a:r>
            <a:endParaRPr lang="de-DE" sz="1200" b="1" i="1">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Urteilen über Andere</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Bleiben in ihrer Komfortzone</a:t>
            </a:r>
          </a:p>
          <a:p>
            <a:endParaRPr lang="de-DE" sz="1200">
              <a:latin typeface="Arial" panose="020B0604020202020204" pitchFamily="34" charset="0"/>
              <a:cs typeface="Arial" panose="020B0604020202020204" pitchFamily="34" charset="0"/>
            </a:endParaRPr>
          </a:p>
          <a:p>
            <a:pPr>
              <a:buFont typeface="Arial" panose="020B0604020202020204" pitchFamily="34" charset="0"/>
              <a:buNone/>
            </a:pPr>
            <a:r>
              <a:rPr lang="de-DE" sz="1200">
                <a:latin typeface="Arial" panose="020B0604020202020204" pitchFamily="34" charset="0"/>
                <a:cs typeface="Arial" panose="020B0604020202020204" pitchFamily="34" charset="0"/>
              </a:rPr>
              <a:t>Growth</a:t>
            </a:r>
            <a:r>
              <a:rPr lang="de-DE" sz="1200" baseline="0">
                <a:latin typeface="Arial" panose="020B0604020202020204" pitchFamily="34" charset="0"/>
                <a:cs typeface="Arial" panose="020B0604020202020204" pitchFamily="34" charset="0"/>
              </a:rPr>
              <a:t> Mindset</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Wissbegierig und neugierig darauf etwas Neues zu erlernen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Wissen, dass Anstrengungen nötig sind, um etwas zu erreichen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Fehler machen als Chance sehen, etwas daraus zu lernen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Bewusstsein für Schwächen und bereit sein daran zu arbeiten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Glaube an Weiterentwicklung und Veränderung</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Herausforderungen lieben</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Offenheit für neue Erfahrungen und Wege des Lernens</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Inspiration durch Erfolg Anderer</a:t>
            </a:r>
          </a:p>
          <a:p>
            <a:pPr marL="285750" indent="-285750">
              <a:buFont typeface="Wingdings" panose="05000000000000000000" pitchFamily="2" charset="2"/>
              <a:buChar char="§"/>
            </a:pPr>
            <a:r>
              <a:rPr lang="de-DE" sz="1200">
                <a:latin typeface="Arial" panose="020B0604020202020204" pitchFamily="34" charset="0"/>
                <a:cs typeface="Arial" panose="020B0604020202020204" pitchFamily="34" charset="0"/>
              </a:rPr>
              <a:t>Reflektieren des eigenen Verhalten, Kritikfähigkeit</a:t>
            </a:r>
          </a:p>
          <a:p>
            <a:pPr marL="285750" indent="-285750">
              <a:buFont typeface="Wingdings" panose="05000000000000000000" pitchFamily="2" charset="2"/>
              <a:buChar char="§"/>
            </a:pPr>
            <a:endParaRPr lang="de-DE" sz="1200">
              <a:latin typeface="Arial" panose="020B0604020202020204" pitchFamily="34" charset="0"/>
              <a:cs typeface="Arial" panose="020B0604020202020204" pitchFamily="34" charset="0"/>
            </a:endParaRPr>
          </a:p>
          <a:p>
            <a:pPr algn="l"/>
            <a:r>
              <a:rPr lang="de-DE" sz="1200" b="0" err="1">
                <a:latin typeface="Arial" panose="020B0604020202020204" pitchFamily="34" charset="0"/>
                <a:cs typeface="Arial" panose="020B0604020202020204" pitchFamily="34" charset="0"/>
              </a:rPr>
              <a:t>Micromoments</a:t>
            </a:r>
            <a:endParaRPr lang="de-DE" sz="1200" b="0">
              <a:latin typeface="Arial" panose="020B0604020202020204" pitchFamily="34" charset="0"/>
              <a:cs typeface="Arial" panose="020B0604020202020204" pitchFamily="34" charset="0"/>
            </a:endParaRPr>
          </a:p>
          <a:p>
            <a:pPr algn="l"/>
            <a:r>
              <a:rPr lang="de-DE" sz="1200" b="0">
                <a:latin typeface="Arial" panose="020B0604020202020204" pitchFamily="34" charset="0"/>
                <a:cs typeface="Arial" panose="020B0604020202020204" pitchFamily="34" charset="0"/>
              </a:rPr>
              <a:t>Verhalten = Motivation * Fähigkeit * Auslöser</a:t>
            </a:r>
          </a:p>
          <a:p>
            <a:pPr marL="0" indent="0" algn="l">
              <a:buFont typeface="Wingdings" panose="05000000000000000000" pitchFamily="2" charset="2"/>
              <a:buNone/>
            </a:pPr>
            <a:endParaRPr lang="de-DE"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a:latin typeface="Arial" panose="020B0604020202020204" pitchFamily="34" charset="0"/>
                <a:cs typeface="Arial" panose="020B0604020202020204" pitchFamily="34" charset="0"/>
              </a:rPr>
              <a:t>Ein dynamisches Mindset benötigt Zeit und Geduld, aber es kann durch kognitive Umstrukturierung entwickelt werden.</a:t>
            </a:r>
          </a:p>
          <a:p>
            <a:pPr marL="285750" indent="-285750" algn="l">
              <a:buFont typeface="Wingdings" panose="05000000000000000000" pitchFamily="2" charset="2"/>
              <a:buChar char="§"/>
            </a:pPr>
            <a:endParaRPr lang="de-DE" sz="1200" b="0">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endParaRPr lang="de-DE" sz="1200" b="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25</a:t>
            </a:fld>
            <a:endParaRPr lang="de-DE"/>
          </a:p>
        </p:txBody>
      </p:sp>
    </p:spTree>
    <p:extLst>
      <p:ext uri="{BB962C8B-B14F-4D97-AF65-F5344CB8AC3E}">
        <p14:creationId xmlns:p14="http://schemas.microsoft.com/office/powerpoint/2010/main" val="2787034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600" err="1">
                <a:latin typeface="Arial" panose="020B0604020202020204" pitchFamily="34" charset="0"/>
                <a:ea typeface="Calibri" panose="020F0502020204030204" pitchFamily="34" charset="0"/>
                <a:cs typeface="Arial" panose="020B0604020202020204" pitchFamily="34" charset="0"/>
              </a:rPr>
              <a:t>Doing</a:t>
            </a:r>
            <a:r>
              <a:rPr lang="de-DE" sz="1600">
                <a:latin typeface="Arial" panose="020B0604020202020204" pitchFamily="34" charset="0"/>
                <a:ea typeface="Calibri" panose="020F0502020204030204" pitchFamily="34" charset="0"/>
                <a:cs typeface="Arial" panose="020B0604020202020204" pitchFamily="34" charset="0"/>
              </a:rPr>
              <a:t> vs.</a:t>
            </a:r>
            <a:r>
              <a:rPr lang="de-DE" sz="1600" baseline="0">
                <a:latin typeface="Arial" panose="020B0604020202020204" pitchFamily="34" charset="0"/>
                <a:ea typeface="Calibri" panose="020F0502020204030204" pitchFamily="34" charset="0"/>
                <a:cs typeface="Arial" panose="020B0604020202020204" pitchFamily="34" charset="0"/>
              </a:rPr>
              <a:t> </a:t>
            </a:r>
            <a:r>
              <a:rPr lang="de-DE" sz="1600" baseline="0" err="1">
                <a:latin typeface="Arial" panose="020B0604020202020204" pitchFamily="34" charset="0"/>
                <a:ea typeface="Calibri" panose="020F0502020204030204" pitchFamily="34" charset="0"/>
                <a:cs typeface="Arial" panose="020B0604020202020204" pitchFamily="34" charset="0"/>
              </a:rPr>
              <a:t>Being</a:t>
            </a:r>
            <a:endParaRPr lang="de-DE" sz="1600" baseline="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e-DE" sz="1600" baseline="0">
                <a:latin typeface="Arial" panose="020B0604020202020204" pitchFamily="34" charset="0"/>
                <a:ea typeface="Calibri" panose="020F0502020204030204" pitchFamily="34" charset="0"/>
                <a:cs typeface="Arial" panose="020B0604020202020204" pitchFamily="34" charset="0"/>
              </a:rPr>
              <a:t>Eine angewandte agile Methode macht noch keine agile Haltung.</a:t>
            </a:r>
          </a:p>
          <a:p>
            <a:pPr>
              <a:lnSpc>
                <a:spcPct val="107000"/>
              </a:lnSpc>
              <a:spcAft>
                <a:spcPts val="800"/>
              </a:spcAft>
            </a:pPr>
            <a:r>
              <a:rPr lang="de-DE" sz="1600" b="1" baseline="0">
                <a:latin typeface="Arial" panose="020B0604020202020204" pitchFamily="34" charset="0"/>
                <a:ea typeface="Calibri" panose="020F0502020204030204" pitchFamily="34" charset="0"/>
                <a:cs typeface="Arial" panose="020B0604020202020204" pitchFamily="34" charset="0"/>
              </a:rPr>
              <a:t>Frage an TN: Wo sind Ihnen gegensätzliche Werte / Praktiken im Berufsleben begegnet?</a:t>
            </a:r>
            <a:endParaRPr lang="de-DE" sz="1600" b="1">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26</a:t>
            </a:fld>
            <a:endParaRPr lang="de-DE"/>
          </a:p>
        </p:txBody>
      </p:sp>
    </p:spTree>
    <p:extLst>
      <p:ext uri="{BB962C8B-B14F-4D97-AF65-F5344CB8AC3E}">
        <p14:creationId xmlns:p14="http://schemas.microsoft.com/office/powerpoint/2010/main" val="1629923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27</a:t>
            </a:fld>
            <a:endParaRPr lang="de-DE"/>
          </a:p>
        </p:txBody>
      </p:sp>
    </p:spTree>
    <p:extLst>
      <p:ext uri="{BB962C8B-B14F-4D97-AF65-F5344CB8AC3E}">
        <p14:creationId xmlns:p14="http://schemas.microsoft.com/office/powerpoint/2010/main" val="2844083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Vermittlung, dass es sich</a:t>
            </a:r>
            <a:r>
              <a:rPr lang="de-DE" baseline="0"/>
              <a:t> um einen interaktiven Workshop handelt, der von der Mitarbeit lebt.</a:t>
            </a:r>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28</a:t>
            </a:fld>
            <a:endParaRPr lang="de-DE"/>
          </a:p>
        </p:txBody>
      </p:sp>
    </p:spTree>
    <p:extLst>
      <p:ext uri="{BB962C8B-B14F-4D97-AF65-F5344CB8AC3E}">
        <p14:creationId xmlns:p14="http://schemas.microsoft.com/office/powerpoint/2010/main" val="249228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Zeitvorgabe: </a:t>
            </a:r>
            <a:r>
              <a:rPr lang="de-DE" dirty="0"/>
              <a:t>30 Minuten (15min Gruppenarbeit + 15min Vorstellung der Ergebnisse bzw. Beantwortung von Fragen im Plenum)</a:t>
            </a:r>
          </a:p>
          <a:p>
            <a:endParaRPr lang="de-DE" b="1" dirty="0"/>
          </a:p>
          <a:p>
            <a:r>
              <a:rPr lang="de-DE" b="1" dirty="0"/>
              <a:t>Organisation im Präsenz-Workshop: </a:t>
            </a:r>
            <a:r>
              <a:rPr lang="de-DE" dirty="0"/>
              <a:t>3 Stationen vorbereiten, an denen die Teilnehmenden ihre individuelle</a:t>
            </a:r>
            <a:r>
              <a:rPr lang="de-DE" baseline="0" dirty="0"/>
              <a:t> Punkte auf Kärtchen schreiben. Je Station haben die Teilnehmenden 5min Zeit. Anschließend wird </a:t>
            </a:r>
            <a:r>
              <a:rPr lang="de-DE" baseline="0" dirty="0" err="1"/>
              <a:t>routiert</a:t>
            </a:r>
            <a:r>
              <a:rPr lang="de-DE" baseline="0" dirty="0"/>
              <a:t>. Schließlich werden die Ergebnisse jeweils von einem Einzelnen aus der letzten Gruppe, die an der Station gearbeitet hat, vorgestellt. Fragen können beantwortet werden.</a:t>
            </a:r>
          </a:p>
          <a:p>
            <a:endParaRPr lang="de-DE" b="1" baseline="0" dirty="0"/>
          </a:p>
          <a:p>
            <a:r>
              <a:rPr lang="de-DE" b="1" baseline="0" dirty="0"/>
              <a:t>Organisation im virtuellen Workshop: </a:t>
            </a:r>
            <a:r>
              <a:rPr lang="de-DE" baseline="0" dirty="0"/>
              <a:t>Teilnehmende in 3 Gruppen unterteilen und die Gruppen in Break-Out Sessions einladen. Die Gruppen können z.B. auf einem </a:t>
            </a:r>
            <a:r>
              <a:rPr lang="de-DE" baseline="0" dirty="0" err="1"/>
              <a:t>Miroboard</a:t>
            </a:r>
            <a:r>
              <a:rPr lang="de-DE" baseline="0" dirty="0"/>
              <a:t> arbeiten und haben 15min Zeit für das Sammeln und Besprechen der einzelnen Punkte. Anschließend werden die Ergebnisse im Plenum vorgestellt – Fragen können gestellt bzw. beantwortet werden. </a:t>
            </a:r>
          </a:p>
          <a:p>
            <a:endParaRPr lang="de-DE" baseline="0" dirty="0"/>
          </a:p>
          <a:p>
            <a:r>
              <a:rPr lang="de-DE" baseline="0" dirty="0"/>
              <a:t>Der/die Referent/in begleitet die Gruppen punktuell und beantwortet ggf. Fragen zur Aufgabenstellung etc..</a:t>
            </a:r>
          </a:p>
          <a:p>
            <a:endParaRPr lang="de-DE" baseline="0" dirty="0"/>
          </a:p>
          <a:p>
            <a:pPr marL="0" indent="0">
              <a:buNone/>
            </a:pPr>
            <a:endParaRPr lang="de-DE" baseline="0" dirty="0"/>
          </a:p>
        </p:txBody>
      </p:sp>
      <p:sp>
        <p:nvSpPr>
          <p:cNvPr id="4" name="Foliennummernplatzhalter 3"/>
          <p:cNvSpPr>
            <a:spLocks noGrp="1"/>
          </p:cNvSpPr>
          <p:nvPr>
            <p:ph type="sldNum" sz="quarter" idx="10"/>
          </p:nvPr>
        </p:nvSpPr>
        <p:spPr/>
        <p:txBody>
          <a:bodyPr/>
          <a:lstStyle/>
          <a:p>
            <a:fld id="{577F3CE7-ED39-4DCA-B997-3091546AA5B2}" type="slidenum">
              <a:rPr lang="de-DE" smtClean="0"/>
              <a:t>29</a:t>
            </a:fld>
            <a:endParaRPr lang="de-DE"/>
          </a:p>
        </p:txBody>
      </p:sp>
    </p:spTree>
    <p:extLst>
      <p:ext uri="{BB962C8B-B14F-4D97-AF65-F5344CB8AC3E}">
        <p14:creationId xmlns:p14="http://schemas.microsoft.com/office/powerpoint/2010/main" val="2486478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latin typeface="Arial" panose="020B0604020202020204" pitchFamily="34" charset="0"/>
                <a:cs typeface="Arial" panose="020B0604020202020204" pitchFamily="34" charset="0"/>
              </a:rPr>
              <a:t>Das Soll-</a:t>
            </a:r>
            <a:r>
              <a:rPr lang="de-DE" sz="1200" b="1" dirty="0" err="1">
                <a:latin typeface="Arial" panose="020B0604020202020204" pitchFamily="34" charset="0"/>
                <a:cs typeface="Arial" panose="020B0604020202020204" pitchFamily="34" charset="0"/>
              </a:rPr>
              <a:t>Mindset</a:t>
            </a:r>
            <a:r>
              <a:rPr lang="de-DE" sz="1200" b="1" dirty="0">
                <a:latin typeface="Arial" panose="020B0604020202020204" pitchFamily="34" charset="0"/>
                <a:cs typeface="Arial" panose="020B0604020202020204" pitchFamily="34" charset="0"/>
              </a:rPr>
              <a:t> beinhaltet…:</a:t>
            </a:r>
          </a:p>
          <a:p>
            <a:r>
              <a:rPr lang="de-DE" sz="1200" b="1" dirty="0">
                <a:latin typeface="Arial" panose="020B0604020202020204" pitchFamily="34" charset="0"/>
                <a:cs typeface="Arial" panose="020B0604020202020204" pitchFamily="34" charset="0"/>
              </a:rPr>
              <a:t>- Streben nach Teamerfolg - </a:t>
            </a:r>
            <a:r>
              <a:rPr lang="de-DE" sz="1200" dirty="0">
                <a:latin typeface="Arial" panose="020B0604020202020204" pitchFamily="34" charset="0"/>
                <a:cs typeface="Arial" panose="020B0604020202020204" pitchFamily="34" charset="0"/>
              </a:rPr>
              <a:t>Teamdynamik nutzen um </a:t>
            </a:r>
            <a:r>
              <a:rPr lang="de-DE" sz="1200" dirty="0" err="1">
                <a:latin typeface="Arial" panose="020B0604020202020204" pitchFamily="34" charset="0"/>
                <a:cs typeface="Arial" panose="020B0604020202020204" pitchFamily="34" charset="0"/>
              </a:rPr>
              <a:t>Mindset</a:t>
            </a:r>
            <a:r>
              <a:rPr lang="de-DE" sz="1200" dirty="0">
                <a:latin typeface="Arial" panose="020B0604020202020204" pitchFamily="34" charset="0"/>
                <a:cs typeface="Arial" panose="020B0604020202020204" pitchFamily="34" charset="0"/>
              </a:rPr>
              <a:t> zu verändern, </a:t>
            </a:r>
            <a:r>
              <a:rPr lang="de-DE" sz="1200" dirty="0" err="1">
                <a:latin typeface="Arial" panose="020B0604020202020204" pitchFamily="34" charset="0"/>
                <a:cs typeface="Arial" panose="020B0604020202020204" pitchFamily="34" charset="0"/>
              </a:rPr>
              <a:t>Mindset</a:t>
            </a:r>
            <a:r>
              <a:rPr lang="de-DE" sz="1200" dirty="0">
                <a:latin typeface="Arial" panose="020B0604020202020204" pitchFamily="34" charset="0"/>
                <a:cs typeface="Arial" panose="020B0604020202020204" pitchFamily="34" charset="0"/>
              </a:rPr>
              <a:t> für Teamgeist</a:t>
            </a:r>
          </a:p>
          <a:p>
            <a:r>
              <a:rPr lang="de-DE" sz="1200" b="1" dirty="0">
                <a:latin typeface="Arial" panose="020B0604020202020204" pitchFamily="34" charset="0"/>
                <a:cs typeface="Arial" panose="020B0604020202020204" pitchFamily="34" charset="0"/>
                <a:sym typeface="Wingdings" panose="05000000000000000000" pitchFamily="2" charset="2"/>
              </a:rPr>
              <a:t>- Offenheit für Veränderung und Lernen/ Neues schaffen - </a:t>
            </a:r>
            <a:r>
              <a:rPr lang="de-DE" sz="1200" dirty="0">
                <a:latin typeface="Arial" panose="020B0604020202020204" pitchFamily="34" charset="0"/>
                <a:cs typeface="Arial" panose="020B0604020202020204" pitchFamily="34" charset="0"/>
              </a:rPr>
              <a:t>Aus der Komfortzone locken - </a:t>
            </a:r>
            <a:r>
              <a:rPr lang="de-DE" sz="1200" dirty="0">
                <a:latin typeface="Arial" panose="020B0604020202020204" pitchFamily="34" charset="0"/>
                <a:cs typeface="Arial" panose="020B0604020202020204" pitchFamily="34" charset="0"/>
                <a:sym typeface="Wingdings" panose="05000000000000000000" pitchFamily="2" charset="2"/>
              </a:rPr>
              <a:t> Voreingenommenheit nehmen ; </a:t>
            </a:r>
            <a:r>
              <a:rPr lang="de-DE" sz="1200" dirty="0">
                <a:latin typeface="Arial" panose="020B0604020202020204" pitchFamily="34" charset="0"/>
                <a:cs typeface="Arial" panose="020B0604020202020204" pitchFamily="34" charset="0"/>
              </a:rPr>
              <a:t>Ängste nehmen </a:t>
            </a:r>
            <a:r>
              <a:rPr lang="de-DE" sz="1200" dirty="0">
                <a:latin typeface="Arial" panose="020B0604020202020204" pitchFamily="34" charset="0"/>
                <a:cs typeface="Arial" panose="020B0604020202020204" pitchFamily="34" charset="0"/>
                <a:sym typeface="Wingdings" panose="05000000000000000000" pitchFamily="2" charset="2"/>
              </a:rPr>
              <a:t> Mut machen</a:t>
            </a:r>
          </a:p>
          <a:p>
            <a:r>
              <a:rPr lang="de-DE" sz="1200" b="1" dirty="0">
                <a:latin typeface="Arial" panose="020B0604020202020204" pitchFamily="34" charset="0"/>
                <a:cs typeface="Arial" panose="020B0604020202020204" pitchFamily="34" charset="0"/>
                <a:sym typeface="Wingdings" panose="05000000000000000000" pitchFamily="2" charset="2"/>
              </a:rPr>
              <a:t>- Offenheit für Fehler und Rückschläge </a:t>
            </a:r>
            <a:r>
              <a:rPr lang="de-DE" sz="1200" dirty="0">
                <a:latin typeface="Arial" panose="020B0604020202020204" pitchFamily="34" charset="0"/>
                <a:cs typeface="Arial" panose="020B0604020202020204" pitchFamily="34" charset="0"/>
                <a:sym typeface="Wingdings" panose="05000000000000000000" pitchFamily="2" charset="2"/>
              </a:rPr>
              <a:t>als Teil der stetigen Veränderung - </a:t>
            </a:r>
            <a:r>
              <a:rPr lang="de-DE" sz="1200" dirty="0">
                <a:latin typeface="Arial" panose="020B0604020202020204" pitchFamily="34" charset="0"/>
                <a:cs typeface="Arial" panose="020B0604020202020204" pitchFamily="34" charset="0"/>
              </a:rPr>
              <a:t>Fehler als Chance </a:t>
            </a:r>
            <a:r>
              <a:rPr lang="de-DE" sz="1200" dirty="0">
                <a:latin typeface="Arial" panose="020B0604020202020204" pitchFamily="34" charset="0"/>
                <a:cs typeface="Arial" panose="020B0604020202020204" pitchFamily="34" charset="0"/>
                <a:sym typeface="Wingdings" panose="05000000000000000000" pitchFamily="2" charset="2"/>
              </a:rPr>
              <a:t> Fehlerkultur einführen</a:t>
            </a:r>
          </a:p>
          <a:p>
            <a:pPr marL="171450" indent="-171450">
              <a:buFontTx/>
              <a:buChar char="-"/>
            </a:pPr>
            <a:r>
              <a:rPr lang="de-DE" sz="1200" b="1" dirty="0">
                <a:latin typeface="Arial" panose="020B0604020202020204" pitchFamily="34" charset="0"/>
                <a:cs typeface="Arial" panose="020B0604020202020204" pitchFamily="34" charset="0"/>
                <a:sym typeface="Wingdings" panose="05000000000000000000" pitchFamily="2" charset="2"/>
              </a:rPr>
              <a:t>Selbstreflektion, Kritikfähigkeit </a:t>
            </a:r>
            <a:r>
              <a:rPr lang="de-DE" sz="1200" dirty="0">
                <a:latin typeface="Arial" panose="020B0604020202020204" pitchFamily="34" charset="0"/>
                <a:cs typeface="Arial" panose="020B0604020202020204" pitchFamily="34" charset="0"/>
                <a:sym typeface="Wingdings" panose="05000000000000000000" pitchFamily="2" charset="2"/>
              </a:rPr>
              <a:t>- Feedbackkultur einführen (regelmäßig konstruktives Feedback geben), Loben</a:t>
            </a:r>
          </a:p>
          <a:p>
            <a:endParaRPr lang="de-DE" sz="1200" dirty="0">
              <a:latin typeface="Arial" panose="020B0604020202020204" pitchFamily="34" charset="0"/>
              <a:cs typeface="Arial" panose="020B0604020202020204" pitchFamily="34" charset="0"/>
              <a:sym typeface="Wingdings" panose="05000000000000000000" pitchFamily="2" charset="2"/>
            </a:endParaRPr>
          </a:p>
          <a:p>
            <a:r>
              <a:rPr lang="de-DE" sz="1200" dirty="0">
                <a:latin typeface="Arial" panose="020B0604020202020204" pitchFamily="34" charset="0"/>
                <a:cs typeface="Arial" panose="020B0604020202020204" pitchFamily="34" charset="0"/>
                <a:sym typeface="Wingdings" panose="05000000000000000000" pitchFamily="2" charset="2"/>
              </a:rPr>
              <a:t>Fähigkeiten als lernbar kommunizieren, Lernen mehr schätzen als Talent</a:t>
            </a:r>
          </a:p>
          <a:p>
            <a:r>
              <a:rPr lang="de-DE" sz="1200" dirty="0">
                <a:latin typeface="Arial" panose="020B0604020202020204" pitchFamily="34" charset="0"/>
                <a:cs typeface="Arial" panose="020B0604020202020204" pitchFamily="34" charset="0"/>
                <a:sym typeface="Wingdings" panose="05000000000000000000" pitchFamily="2" charset="2"/>
              </a:rPr>
              <a:t>Verwenden des Wörtchens „noch“ – Vergangenheitsform verwenden</a:t>
            </a:r>
          </a:p>
          <a:p>
            <a:r>
              <a:rPr lang="de-DE" sz="1200" dirty="0">
                <a:latin typeface="Arial" panose="020B0604020202020204" pitchFamily="34" charset="0"/>
                <a:cs typeface="Arial" panose="020B0604020202020204" pitchFamily="34" charset="0"/>
              </a:rPr>
              <a:t>Komm ins handeln – 5 Sekunden Regel</a:t>
            </a:r>
          </a:p>
          <a:p>
            <a:r>
              <a:rPr lang="de-DE" sz="1200" dirty="0">
                <a:latin typeface="Arial" panose="020B0604020202020204" pitchFamily="34" charset="0"/>
                <a:cs typeface="Arial" panose="020B0604020202020204" pitchFamily="34" charset="0"/>
              </a:rPr>
              <a:t>Beginne bevor du bereit bist- Ausrede ich bin nicht bereit</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TIPPS</a:t>
            </a:r>
          </a:p>
          <a:p>
            <a:r>
              <a:rPr lang="de-DE" sz="1200" dirty="0">
                <a:latin typeface="Arial" panose="020B0604020202020204" pitchFamily="34" charset="0"/>
                <a:cs typeface="Arial" panose="020B0604020202020204" pitchFamily="34" charset="0"/>
              </a:rPr>
              <a:t>Immer 2 Seiten der Medaille sehen</a:t>
            </a:r>
          </a:p>
          <a:p>
            <a:r>
              <a:rPr lang="de-DE" sz="1200" b="1" dirty="0">
                <a:latin typeface="Arial" panose="020B0604020202020204" pitchFamily="34" charset="0"/>
                <a:cs typeface="Arial" panose="020B0604020202020204" pitchFamily="34" charset="0"/>
              </a:rPr>
              <a:t>Job Rotation, Kollegiale Fallberatung und Qualitätszirkel, Retrospektiven, „Fuck-</a:t>
            </a:r>
            <a:r>
              <a:rPr lang="de-DE" sz="1200" b="1" dirty="0" err="1">
                <a:latin typeface="Arial" panose="020B0604020202020204" pitchFamily="34" charset="0"/>
                <a:cs typeface="Arial" panose="020B0604020202020204" pitchFamily="34" charset="0"/>
              </a:rPr>
              <a:t>up</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Nights</a:t>
            </a:r>
            <a:r>
              <a:rPr lang="de-DE" sz="1200" b="1" dirty="0">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577F3CE7-ED39-4DCA-B997-3091546AA5B2}" type="slidenum">
              <a:rPr lang="de-DE" smtClean="0"/>
              <a:t>30</a:t>
            </a:fld>
            <a:endParaRPr lang="de-DE" dirty="0"/>
          </a:p>
        </p:txBody>
      </p:sp>
    </p:spTree>
    <p:extLst>
      <p:ext uri="{BB962C8B-B14F-4D97-AF65-F5344CB8AC3E}">
        <p14:creationId xmlns:p14="http://schemas.microsoft.com/office/powerpoint/2010/main" val="245826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a:latin typeface="Arial" panose="020B0604020202020204" pitchFamily="34" charset="0"/>
                <a:cs typeface="Arial" panose="020B0604020202020204" pitchFamily="34" charset="0"/>
              </a:rPr>
              <a:t>Foto,</a:t>
            </a:r>
            <a:r>
              <a:rPr lang="de-DE" sz="1200" baseline="0">
                <a:latin typeface="Arial" panose="020B0604020202020204" pitchFamily="34" charset="0"/>
                <a:cs typeface="Arial" panose="020B0604020202020204" pitchFamily="34" charset="0"/>
              </a:rPr>
              <a:t> Name und Mail einfügen</a:t>
            </a:r>
            <a:endParaRPr lang="de-DE" sz="120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4</a:t>
            </a:fld>
            <a:endParaRPr lang="de-DE"/>
          </a:p>
        </p:txBody>
      </p:sp>
    </p:spTree>
    <p:extLst>
      <p:ext uri="{BB962C8B-B14F-4D97-AF65-F5344CB8AC3E}">
        <p14:creationId xmlns:p14="http://schemas.microsoft.com/office/powerpoint/2010/main" val="1371387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Unsere Erkenntnis</a:t>
            </a:r>
            <a:r>
              <a:rPr lang="de-DE" sz="1200" baseline="0">
                <a:latin typeface="Arial" panose="020B0604020202020204" pitchFamily="34" charset="0"/>
                <a:cs typeface="Arial" panose="020B0604020202020204" pitchFamily="34" charset="0"/>
              </a:rPr>
              <a:t> – keine Wissenschaft</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1200" baseline="0">
                <a:latin typeface="Arial" panose="020B0604020202020204" pitchFamily="34" charset="0"/>
                <a:cs typeface="Arial" panose="020B0604020202020204" pitchFamily="34" charset="0"/>
              </a:rPr>
              <a:t>Nach einem Gespräch mit Kim Strunk (</a:t>
            </a:r>
            <a:r>
              <a:rPr lang="de-DE" sz="1200">
                <a:latin typeface="Arial" panose="020B0604020202020204" pitchFamily="34" charset="0"/>
                <a:cs typeface="Arial" panose="020B0604020202020204" pitchFamily="34" charset="0"/>
                <a:hlinkClick r:id="rId3"/>
              </a:rPr>
              <a:t>Dr. Kim Strunk • Universität Passau (uni-passau.de)</a:t>
            </a:r>
            <a:endParaRPr lang="de-DE" sz="1200">
              <a:latin typeface="Arial" panose="020B0604020202020204" pitchFamily="34" charset="0"/>
              <a:cs typeface="Arial" panose="020B0604020202020204" pitchFamily="34" charset="0"/>
            </a:endParaRPr>
          </a:p>
          <a:p>
            <a:endParaRPr lang="de-DE" sz="1200" b="1">
              <a:latin typeface="Arial" panose="020B0604020202020204" pitchFamily="34" charset="0"/>
              <a:cs typeface="Arial" panose="020B0604020202020204" pitchFamily="34" charset="0"/>
            </a:endParaRPr>
          </a:p>
          <a:p>
            <a:r>
              <a:rPr lang="de-DE" sz="1200" b="1">
                <a:latin typeface="Arial" panose="020B0604020202020204" pitchFamily="34" charset="0"/>
                <a:cs typeface="Arial" panose="020B0604020202020204" pitchFamily="34" charset="0"/>
              </a:rPr>
              <a:t>Frage</a:t>
            </a:r>
            <a:r>
              <a:rPr lang="de-DE" sz="1200" b="1" baseline="0">
                <a:latin typeface="Arial" panose="020B0604020202020204" pitchFamily="34" charset="0"/>
                <a:cs typeface="Arial" panose="020B0604020202020204" pitchFamily="34" charset="0"/>
              </a:rPr>
              <a:t> an TN: Welche Eigenschaften empfinden Sie als besonders wichtig für hybride Führung und warum?</a:t>
            </a:r>
            <a:endParaRPr lang="de-DE" sz="1200" b="1">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31</a:t>
            </a:fld>
            <a:endParaRPr lang="de-DE"/>
          </a:p>
        </p:txBody>
      </p:sp>
    </p:spTree>
    <p:extLst>
      <p:ext uri="{BB962C8B-B14F-4D97-AF65-F5344CB8AC3E}">
        <p14:creationId xmlns:p14="http://schemas.microsoft.com/office/powerpoint/2010/main" val="1670354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32</a:t>
            </a:fld>
            <a:endParaRPr lang="de-DE"/>
          </a:p>
        </p:txBody>
      </p:sp>
    </p:spTree>
    <p:extLst>
      <p:ext uri="{BB962C8B-B14F-4D97-AF65-F5344CB8AC3E}">
        <p14:creationId xmlns:p14="http://schemas.microsoft.com/office/powerpoint/2010/main" val="903374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Vermittlung, dass es sich</a:t>
            </a:r>
            <a:r>
              <a:rPr lang="de-DE" baseline="0"/>
              <a:t> um einen interaktiven Workshop handelt, der von der Mitarbeit lebt.</a:t>
            </a:r>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33</a:t>
            </a:fld>
            <a:endParaRPr lang="de-DE"/>
          </a:p>
        </p:txBody>
      </p:sp>
    </p:spTree>
    <p:extLst>
      <p:ext uri="{BB962C8B-B14F-4D97-AF65-F5344CB8AC3E}">
        <p14:creationId xmlns:p14="http://schemas.microsoft.com/office/powerpoint/2010/main" val="1112503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n-GB" sz="1600" b="0" i="0" kern="1200" dirty="0">
                <a:solidFill>
                  <a:schemeClr val="tx1"/>
                </a:solidFill>
                <a:effectLst/>
                <a:latin typeface="+mn-lt"/>
                <a:ea typeface="+mn-ea"/>
                <a:cs typeface="+mn-cs"/>
              </a:rPr>
              <a:t>Das ADKAR-Modell </a:t>
            </a:r>
            <a:r>
              <a:rPr lang="en-GB" sz="1600" b="0" i="0" kern="1200" dirty="0" err="1">
                <a:solidFill>
                  <a:schemeClr val="tx1"/>
                </a:solidFill>
                <a:effectLst/>
                <a:latin typeface="+mn-lt"/>
                <a:ea typeface="+mn-ea"/>
                <a:cs typeface="+mn-cs"/>
              </a:rPr>
              <a:t>ist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zielorientiertes</a:t>
            </a:r>
            <a:r>
              <a:rPr lang="en-GB" sz="1600" b="0" i="0" kern="1200" dirty="0">
                <a:solidFill>
                  <a:schemeClr val="tx1"/>
                </a:solidFill>
                <a:effectLst/>
                <a:latin typeface="+mn-lt"/>
                <a:ea typeface="+mn-ea"/>
                <a:cs typeface="+mn-cs"/>
              </a:rPr>
              <a:t> Change-Management-Modell, welches </a:t>
            </a:r>
            <a:r>
              <a:rPr lang="en-GB" sz="1600" b="0" i="0" kern="1200" dirty="0" err="1">
                <a:solidFill>
                  <a:schemeClr val="tx1"/>
                </a:solidFill>
                <a:effectLst/>
                <a:latin typeface="+mn-lt"/>
                <a:ea typeface="+mn-ea"/>
                <a:cs typeface="+mn-cs"/>
              </a:rPr>
              <a:t>als</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Leitfaden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für</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Veränderungen</a:t>
            </a:r>
            <a:r>
              <a:rPr lang="en-GB" sz="1600" b="0" i="0" kern="1200" dirty="0">
                <a:solidFill>
                  <a:schemeClr val="tx1"/>
                </a:solidFill>
                <a:effectLst/>
                <a:latin typeface="+mn-lt"/>
                <a:ea typeface="+mn-ea"/>
                <a:cs typeface="+mn-cs"/>
              </a:rPr>
              <a:t> auf </a:t>
            </a:r>
            <a:r>
              <a:rPr lang="en-GB" sz="1600" b="0" i="0" kern="1200" dirty="0" err="1">
                <a:solidFill>
                  <a:schemeClr val="tx1"/>
                </a:solidFill>
                <a:effectLst/>
                <a:latin typeface="+mn-lt"/>
                <a:ea typeface="+mn-ea"/>
                <a:cs typeface="+mn-cs"/>
              </a:rPr>
              <a:t>individueller</a:t>
            </a:r>
            <a:r>
              <a:rPr lang="en-GB" sz="1600" b="0" i="0" kern="1200" dirty="0">
                <a:solidFill>
                  <a:schemeClr val="tx1"/>
                </a:solidFill>
                <a:effectLst/>
                <a:latin typeface="+mn-lt"/>
                <a:ea typeface="+mn-ea"/>
                <a:cs typeface="+mn-cs"/>
              </a:rPr>
              <a:t> und </a:t>
            </a:r>
            <a:r>
              <a:rPr lang="en-GB" sz="1600" b="0" i="0" kern="1200" dirty="0" err="1">
                <a:solidFill>
                  <a:schemeClr val="tx1"/>
                </a:solidFill>
                <a:effectLst/>
                <a:latin typeface="+mn-lt"/>
                <a:ea typeface="+mn-ea"/>
                <a:cs typeface="+mn-cs"/>
              </a:rPr>
              <a:t>organisatorischer</a:t>
            </a:r>
            <a:r>
              <a:rPr lang="en-GB" sz="1600" b="0" i="0" kern="1200" dirty="0">
                <a:solidFill>
                  <a:schemeClr val="tx1"/>
                </a:solidFill>
                <a:effectLst/>
                <a:latin typeface="+mn-lt"/>
                <a:ea typeface="+mn-ea"/>
                <a:cs typeface="+mn-cs"/>
              </a:rPr>
              <a:t> Ebene </a:t>
            </a:r>
            <a:r>
              <a:rPr lang="en-GB" sz="1600" b="0" i="0" kern="1200" dirty="0" err="1">
                <a:solidFill>
                  <a:schemeClr val="tx1"/>
                </a:solidFill>
                <a:effectLst/>
                <a:latin typeface="+mn-lt"/>
                <a:ea typeface="+mn-ea"/>
                <a:cs typeface="+mn-cs"/>
              </a:rPr>
              <a:t>dient</a:t>
            </a:r>
            <a:r>
              <a:rPr lang="en-GB" sz="1600" b="0" i="0" kern="1200" dirty="0">
                <a:solidFill>
                  <a:schemeClr val="tx1"/>
                </a:solidFill>
                <a:effectLst/>
                <a:latin typeface="+mn-lt"/>
                <a:ea typeface="+mn-ea"/>
                <a:cs typeface="+mn-cs"/>
              </a:rPr>
              <a:t>. </a:t>
            </a:r>
          </a:p>
          <a:p>
            <a:pPr marL="285750" indent="-285750">
              <a:buFont typeface="Arial" panose="020B0604020202020204" pitchFamily="34" charset="0"/>
              <a:buChar char="•"/>
            </a:pPr>
            <a:r>
              <a:rPr lang="en-GB" sz="1600" b="0" i="0" kern="1200" dirty="0">
                <a:solidFill>
                  <a:schemeClr val="tx1"/>
                </a:solidFill>
                <a:effectLst/>
                <a:latin typeface="+mn-lt"/>
                <a:ea typeface="+mn-ea"/>
                <a:cs typeface="+mn-cs"/>
              </a:rPr>
              <a:t>ADKAR </a:t>
            </a:r>
            <a:r>
              <a:rPr lang="en-GB" sz="1600" b="0" i="0" kern="1200" dirty="0" err="1">
                <a:solidFill>
                  <a:schemeClr val="tx1"/>
                </a:solidFill>
                <a:effectLst/>
                <a:latin typeface="+mn-lt"/>
                <a:ea typeface="+mn-ea"/>
                <a:cs typeface="+mn-cs"/>
              </a:rPr>
              <a:t>ist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Akronym</a:t>
            </a:r>
            <a:r>
              <a:rPr lang="en-GB" sz="1600" b="0" i="0" kern="1200" dirty="0">
                <a:solidFill>
                  <a:schemeClr val="tx1"/>
                </a:solidFill>
                <a:effectLst/>
                <a:latin typeface="+mn-lt"/>
                <a:ea typeface="+mn-ea"/>
                <a:cs typeface="+mn-cs"/>
              </a:rPr>
              <a:t>, das die </a:t>
            </a:r>
            <a:r>
              <a:rPr lang="en-GB" sz="1600" b="0" i="0" kern="1200" dirty="0" err="1">
                <a:solidFill>
                  <a:schemeClr val="tx1"/>
                </a:solidFill>
                <a:effectLst/>
                <a:latin typeface="+mn-lt"/>
                <a:ea typeface="+mn-ea"/>
                <a:cs typeface="+mn-cs"/>
              </a:rPr>
              <a:t>fünf</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greifbaren</a:t>
            </a:r>
            <a:r>
              <a:rPr lang="en-GB" sz="1600" b="0" i="0" kern="1200" dirty="0">
                <a:solidFill>
                  <a:schemeClr val="tx1"/>
                </a:solidFill>
                <a:effectLst/>
                <a:latin typeface="+mn-lt"/>
                <a:ea typeface="+mn-ea"/>
                <a:cs typeface="+mn-cs"/>
              </a:rPr>
              <a:t> und </a:t>
            </a:r>
            <a:r>
              <a:rPr lang="en-GB" sz="1600" b="0" i="0" kern="1200" dirty="0" err="1">
                <a:solidFill>
                  <a:schemeClr val="tx1"/>
                </a:solidFill>
                <a:effectLst/>
                <a:latin typeface="+mn-lt"/>
                <a:ea typeface="+mn-ea"/>
                <a:cs typeface="+mn-cs"/>
              </a:rPr>
              <a:t>konkreten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Stufen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darstellt</a:t>
            </a:r>
            <a:r>
              <a:rPr lang="en-GB" sz="1600" b="0" i="0" kern="1200" dirty="0">
                <a:solidFill>
                  <a:schemeClr val="tx1"/>
                </a:solidFill>
                <a:effectLst/>
                <a:latin typeface="+mn-lt"/>
                <a:ea typeface="+mn-ea"/>
                <a:cs typeface="+mn-cs"/>
              </a:rPr>
              <a:t>, die der </a:t>
            </a:r>
            <a:r>
              <a:rPr lang="en-GB" sz="1600" b="0" i="0" kern="1200" dirty="0" err="1">
                <a:solidFill>
                  <a:schemeClr val="tx1"/>
                </a:solidFill>
                <a:effectLst/>
                <a:latin typeface="+mn-lt"/>
                <a:ea typeface="+mn-ea"/>
                <a:cs typeface="+mn-cs"/>
              </a:rPr>
              <a:t>Einzelne</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für</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erfolgreichen</a:t>
            </a:r>
            <a:r>
              <a:rPr lang="en-GB" sz="1600" b="0" i="0" kern="1200" dirty="0">
                <a:solidFill>
                  <a:schemeClr val="tx1"/>
                </a:solidFill>
                <a:effectLst/>
                <a:latin typeface="+mn-lt"/>
                <a:ea typeface="+mn-ea"/>
                <a:cs typeface="+mn-cs"/>
              </a:rPr>
              <a:t> Change </a:t>
            </a:r>
            <a:r>
              <a:rPr lang="en-GB" sz="1600" b="0" i="0" kern="1200" dirty="0" err="1">
                <a:solidFill>
                  <a:schemeClr val="tx1"/>
                </a:solidFill>
                <a:effectLst/>
                <a:latin typeface="+mn-lt"/>
                <a:ea typeface="+mn-ea"/>
                <a:cs typeface="+mn-cs"/>
              </a:rPr>
              <a:t>erreichen</a:t>
            </a:r>
            <a:r>
              <a:rPr lang="en-GB" sz="1600" b="0" i="0" kern="1200" dirty="0">
                <a:solidFill>
                  <a:schemeClr val="tx1"/>
                </a:solidFill>
                <a:effectLst/>
                <a:latin typeface="+mn-lt"/>
                <a:ea typeface="+mn-ea"/>
                <a:cs typeface="+mn-cs"/>
              </a:rPr>
              <a:t> muss: </a:t>
            </a:r>
          </a:p>
          <a:p>
            <a:pPr marL="895335" lvl="1" indent="-285750">
              <a:buFont typeface="Arial" panose="020B0604020202020204" pitchFamily="34" charset="0"/>
              <a:buChar char="•"/>
            </a:pPr>
            <a:r>
              <a:rPr lang="en-GB" sz="1600" b="1" i="0" kern="1200" dirty="0">
                <a:solidFill>
                  <a:schemeClr val="tx1"/>
                </a:solidFill>
                <a:effectLst/>
                <a:latin typeface="+mn-lt"/>
                <a:ea typeface="+mn-ea"/>
                <a:cs typeface="+mn-cs"/>
              </a:rPr>
              <a:t>Awareness</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Bewusstsein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für</a:t>
            </a:r>
            <a:r>
              <a:rPr lang="en-GB" sz="1600" b="0" i="0" kern="1200" dirty="0">
                <a:solidFill>
                  <a:schemeClr val="tx1"/>
                </a:solidFill>
                <a:effectLst/>
                <a:latin typeface="+mn-lt"/>
                <a:ea typeface="+mn-ea"/>
                <a:cs typeface="+mn-cs"/>
              </a:rPr>
              <a:t> die </a:t>
            </a:r>
            <a:r>
              <a:rPr lang="en-GB" sz="1600" b="0" i="0" kern="1200" dirty="0" err="1">
                <a:solidFill>
                  <a:schemeClr val="tx1"/>
                </a:solidFill>
                <a:effectLst/>
                <a:latin typeface="+mn-lt"/>
                <a:ea typeface="+mn-ea"/>
                <a:cs typeface="+mn-cs"/>
              </a:rPr>
              <a:t>Notwendigkeit</a:t>
            </a:r>
            <a:r>
              <a:rPr lang="en-GB" sz="1600" b="0" i="0" kern="1200" dirty="0">
                <a:solidFill>
                  <a:schemeClr val="tx1"/>
                </a:solidFill>
                <a:effectLst/>
                <a:latin typeface="+mn-lt"/>
                <a:ea typeface="+mn-ea"/>
                <a:cs typeface="+mn-cs"/>
              </a:rPr>
              <a:t> der </a:t>
            </a:r>
            <a:r>
              <a:rPr lang="en-GB" sz="1600" b="0" i="0" kern="1200" dirty="0" err="1">
                <a:solidFill>
                  <a:schemeClr val="tx1"/>
                </a:solidFill>
                <a:effectLst/>
                <a:latin typeface="+mn-lt"/>
                <a:ea typeface="+mn-ea"/>
                <a:cs typeface="+mn-cs"/>
              </a:rPr>
              <a:t>Veränderung</a:t>
            </a:r>
            <a:r>
              <a:rPr lang="en-GB" sz="1600" b="0" i="0" kern="1200" dirty="0">
                <a:solidFill>
                  <a:schemeClr val="tx1"/>
                </a:solidFill>
                <a:effectLst/>
                <a:latin typeface="+mn-lt"/>
                <a:ea typeface="+mn-ea"/>
                <a:cs typeface="+mn-cs"/>
              </a:rPr>
              <a:t> des Mindsets)</a:t>
            </a:r>
          </a:p>
          <a:p>
            <a:pPr marL="895335" lvl="1" indent="-285750">
              <a:buFont typeface="Arial" panose="020B0604020202020204" pitchFamily="34" charset="0"/>
              <a:buChar char="•"/>
            </a:pPr>
            <a:r>
              <a:rPr lang="en-GB" sz="1600" b="1" i="0" kern="1200" dirty="0">
                <a:solidFill>
                  <a:schemeClr val="tx1"/>
                </a:solidFill>
                <a:effectLst/>
                <a:latin typeface="+mn-lt"/>
                <a:ea typeface="+mn-ea"/>
                <a:cs typeface="+mn-cs"/>
              </a:rPr>
              <a:t>Desire</a:t>
            </a:r>
            <a:r>
              <a:rPr lang="en-GB" sz="1600" b="0" i="0" kern="1200" dirty="0">
                <a:solidFill>
                  <a:schemeClr val="tx1"/>
                </a:solidFill>
                <a:effectLst/>
                <a:latin typeface="+mn-lt"/>
                <a:ea typeface="+mn-ea"/>
                <a:cs typeface="+mn-cs"/>
              </a:rPr>
              <a:t> (Wunsch </a:t>
            </a:r>
            <a:r>
              <a:rPr lang="en-GB" sz="1600" b="0" i="0" kern="1200" dirty="0" err="1">
                <a:solidFill>
                  <a:schemeClr val="tx1"/>
                </a:solidFill>
                <a:effectLst/>
                <a:latin typeface="+mn-lt"/>
                <a:ea typeface="+mn-ea"/>
                <a:cs typeface="+mn-cs"/>
              </a:rPr>
              <a:t>nach</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einer</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Veränderung</a:t>
            </a:r>
            <a:r>
              <a:rPr lang="en-GB" sz="1600" b="0" i="0" kern="1200" dirty="0">
                <a:solidFill>
                  <a:schemeClr val="tx1"/>
                </a:solidFill>
                <a:effectLst/>
                <a:latin typeface="+mn-lt"/>
                <a:ea typeface="+mn-ea"/>
                <a:cs typeface="+mn-cs"/>
              </a:rPr>
              <a:t> des </a:t>
            </a:r>
            <a:r>
              <a:rPr lang="en-GB" sz="1600" b="0" i="0" kern="1200" dirty="0" err="1">
                <a:solidFill>
                  <a:schemeClr val="tx1"/>
                </a:solidFill>
                <a:effectLst/>
                <a:latin typeface="+mn-lt"/>
                <a:ea typeface="+mn-ea"/>
                <a:cs typeface="+mn-cs"/>
              </a:rPr>
              <a:t>individuellen</a:t>
            </a:r>
            <a:r>
              <a:rPr lang="en-GB" sz="1600" b="0" i="0" kern="1200" dirty="0">
                <a:solidFill>
                  <a:schemeClr val="tx1"/>
                </a:solidFill>
                <a:effectLst/>
                <a:latin typeface="+mn-lt"/>
                <a:ea typeface="+mn-ea"/>
                <a:cs typeface="+mn-cs"/>
              </a:rPr>
              <a:t> Mindsets)</a:t>
            </a:r>
          </a:p>
          <a:p>
            <a:pPr marL="895335" lvl="1" indent="-285750">
              <a:buFont typeface="Arial" panose="020B0604020202020204" pitchFamily="34" charset="0"/>
              <a:buChar char="•"/>
            </a:pPr>
            <a:r>
              <a:rPr lang="en-GB" sz="1600" b="1" i="0" kern="1200" dirty="0">
                <a:solidFill>
                  <a:schemeClr val="tx1"/>
                </a:solidFill>
                <a:effectLst/>
                <a:latin typeface="+mn-lt"/>
                <a:ea typeface="+mn-ea"/>
                <a:cs typeface="+mn-cs"/>
              </a:rPr>
              <a:t>Knowledge</a:t>
            </a:r>
            <a:r>
              <a:rPr lang="en-GB" sz="1600" b="0" i="0" kern="1200" dirty="0">
                <a:solidFill>
                  <a:schemeClr val="tx1"/>
                </a:solidFill>
                <a:effectLst/>
                <a:latin typeface="+mn-lt"/>
                <a:ea typeface="+mn-ea"/>
                <a:cs typeface="+mn-cs"/>
              </a:rPr>
              <a:t> (Wissen </a:t>
            </a:r>
            <a:r>
              <a:rPr lang="en-GB" sz="1600" b="0" i="0" kern="1200" dirty="0" err="1">
                <a:solidFill>
                  <a:schemeClr val="tx1"/>
                </a:solidFill>
                <a:effectLst/>
                <a:latin typeface="+mn-lt"/>
                <a:ea typeface="+mn-ea"/>
                <a:cs typeface="+mn-cs"/>
              </a:rPr>
              <a:t>darüber</a:t>
            </a:r>
            <a:r>
              <a:rPr lang="en-GB" sz="1600" b="0" i="0" kern="1200" dirty="0">
                <a:solidFill>
                  <a:schemeClr val="tx1"/>
                </a:solidFill>
                <a:effectLst/>
                <a:latin typeface="+mn-lt"/>
                <a:ea typeface="+mn-ea"/>
                <a:cs typeface="+mn-cs"/>
              </a:rPr>
              <a:t>, was </a:t>
            </a:r>
            <a:r>
              <a:rPr lang="en-GB" sz="1600" b="0" i="0" kern="1200" dirty="0" err="1">
                <a:solidFill>
                  <a:schemeClr val="tx1"/>
                </a:solidFill>
                <a:effectLst/>
                <a:latin typeface="+mn-lt"/>
                <a:ea typeface="+mn-ea"/>
                <a:cs typeface="+mn-cs"/>
              </a:rPr>
              <a:t>ein</a:t>
            </a:r>
            <a:r>
              <a:rPr lang="en-GB" sz="1600" b="0" i="0" kern="1200" dirty="0">
                <a:solidFill>
                  <a:schemeClr val="tx1"/>
                </a:solidFill>
                <a:effectLst/>
                <a:latin typeface="+mn-lt"/>
                <a:ea typeface="+mn-ea"/>
                <a:cs typeface="+mn-cs"/>
              </a:rPr>
              <a:t> Fixed- und </a:t>
            </a:r>
            <a:r>
              <a:rPr lang="en-GB" sz="1600" b="0" i="0" kern="1200" dirty="0" err="1">
                <a:solidFill>
                  <a:schemeClr val="tx1"/>
                </a:solidFill>
                <a:effectLst/>
                <a:latin typeface="+mn-lt"/>
                <a:ea typeface="+mn-ea"/>
                <a:cs typeface="+mn-cs"/>
              </a:rPr>
              <a:t>ein</a:t>
            </a:r>
            <a:r>
              <a:rPr lang="en-GB" sz="1600" b="0" i="0" kern="1200" dirty="0">
                <a:solidFill>
                  <a:schemeClr val="tx1"/>
                </a:solidFill>
                <a:effectLst/>
                <a:latin typeface="+mn-lt"/>
                <a:ea typeface="+mn-ea"/>
                <a:cs typeface="+mn-cs"/>
              </a:rPr>
              <a:t> Growth Mindset </a:t>
            </a:r>
            <a:r>
              <a:rPr lang="en-GB" sz="1600" b="0" i="0" kern="1200" dirty="0" err="1">
                <a:solidFill>
                  <a:schemeClr val="tx1"/>
                </a:solidFill>
                <a:effectLst/>
                <a:latin typeface="+mn-lt"/>
                <a:ea typeface="+mn-ea"/>
                <a:cs typeface="+mn-cs"/>
              </a:rPr>
              <a:t>sind</a:t>
            </a:r>
            <a:r>
              <a:rPr lang="en-GB" sz="1600" b="0" i="0" kern="1200" dirty="0">
                <a:solidFill>
                  <a:schemeClr val="tx1"/>
                </a:solidFill>
                <a:effectLst/>
                <a:latin typeface="+mn-lt"/>
                <a:ea typeface="+mn-ea"/>
                <a:cs typeface="+mn-cs"/>
              </a:rPr>
              <a:t>)</a:t>
            </a:r>
          </a:p>
          <a:p>
            <a:pPr marL="895335" lvl="1" indent="-285750">
              <a:buFont typeface="Arial" panose="020B0604020202020204" pitchFamily="34" charset="0"/>
              <a:buChar char="•"/>
            </a:pPr>
            <a:r>
              <a:rPr lang="en-GB" sz="1600" b="1" i="0" kern="1200" dirty="0">
                <a:solidFill>
                  <a:schemeClr val="tx1"/>
                </a:solidFill>
                <a:effectLst/>
                <a:latin typeface="+mn-lt"/>
                <a:ea typeface="+mn-ea"/>
                <a:cs typeface="+mn-cs"/>
              </a:rPr>
              <a:t>Ability</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Fähigkeit</a:t>
            </a:r>
            <a:r>
              <a:rPr lang="en-GB" sz="1600" b="0" i="0" kern="1200" dirty="0">
                <a:solidFill>
                  <a:schemeClr val="tx1"/>
                </a:solidFill>
                <a:effectLst/>
                <a:latin typeface="+mn-lt"/>
                <a:ea typeface="+mn-ea"/>
                <a:cs typeface="+mn-cs"/>
              </a:rPr>
              <a:t> in </a:t>
            </a:r>
            <a:r>
              <a:rPr lang="en-GB" sz="1600" b="0" i="0" kern="1200" dirty="0" err="1">
                <a:solidFill>
                  <a:schemeClr val="tx1"/>
                </a:solidFill>
                <a:effectLst/>
                <a:latin typeface="+mn-lt"/>
                <a:ea typeface="+mn-ea"/>
                <a:cs typeface="+mn-cs"/>
              </a:rPr>
              <a:t>einem</a:t>
            </a:r>
            <a:r>
              <a:rPr lang="en-GB" sz="1600" b="0" i="0" kern="1200" dirty="0">
                <a:solidFill>
                  <a:schemeClr val="tx1"/>
                </a:solidFill>
                <a:effectLst/>
                <a:latin typeface="+mn-lt"/>
                <a:ea typeface="+mn-ea"/>
                <a:cs typeface="+mn-cs"/>
              </a:rPr>
              <a:t> Growth Mindset </a:t>
            </a:r>
            <a:r>
              <a:rPr lang="en-GB" sz="1600" b="0" i="0" kern="1200" dirty="0" err="1">
                <a:solidFill>
                  <a:schemeClr val="tx1"/>
                </a:solidFill>
                <a:effectLst/>
                <a:latin typeface="+mn-lt"/>
                <a:ea typeface="+mn-ea"/>
                <a:cs typeface="+mn-cs"/>
              </a:rPr>
              <a:t>zu</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interagieren</a:t>
            </a:r>
            <a:r>
              <a:rPr lang="en-GB" sz="1600" b="0" i="0" kern="1200" dirty="0">
                <a:solidFill>
                  <a:schemeClr val="tx1"/>
                </a:solidFill>
                <a:effectLst/>
                <a:latin typeface="+mn-lt"/>
                <a:ea typeface="+mn-ea"/>
                <a:cs typeface="+mn-cs"/>
              </a:rPr>
              <a:t>)	</a:t>
            </a:r>
          </a:p>
          <a:p>
            <a:pPr marL="895335" lvl="1" indent="-285750">
              <a:buFont typeface="Arial" panose="020B0604020202020204" pitchFamily="34" charset="0"/>
              <a:buChar char="•"/>
            </a:pPr>
            <a:r>
              <a:rPr lang="en-GB" sz="1600" b="1" i="0" kern="1200" dirty="0">
                <a:solidFill>
                  <a:schemeClr val="tx1"/>
                </a:solidFill>
                <a:effectLst/>
                <a:latin typeface="+mn-lt"/>
                <a:ea typeface="+mn-ea"/>
                <a:cs typeface="+mn-cs"/>
              </a:rPr>
              <a:t>Reinforcement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Verstärkung</a:t>
            </a:r>
            <a:r>
              <a:rPr lang="en-GB" sz="1600" b="0" i="0" kern="1200" dirty="0">
                <a:solidFill>
                  <a:schemeClr val="tx1"/>
                </a:solidFill>
                <a:effectLst/>
                <a:latin typeface="+mn-lt"/>
                <a:ea typeface="+mn-ea"/>
                <a:cs typeface="+mn-cs"/>
              </a:rPr>
              <a:t> der </a:t>
            </a:r>
            <a:r>
              <a:rPr lang="en-GB" sz="1600" b="0" i="0" kern="1200" dirty="0" err="1">
                <a:solidFill>
                  <a:schemeClr val="tx1"/>
                </a:solidFill>
                <a:effectLst/>
                <a:latin typeface="+mn-lt"/>
                <a:ea typeface="+mn-ea"/>
                <a:cs typeface="+mn-cs"/>
              </a:rPr>
              <a:t>Wichtigkeit</a:t>
            </a:r>
            <a:r>
              <a:rPr lang="en-GB" sz="1600" b="0" i="0" kern="1200" dirty="0">
                <a:solidFill>
                  <a:schemeClr val="tx1"/>
                </a:solidFill>
                <a:effectLst/>
                <a:latin typeface="+mn-lt"/>
                <a:ea typeface="+mn-ea"/>
                <a:cs typeface="+mn-cs"/>
              </a:rPr>
              <a:t> und der </a:t>
            </a:r>
            <a:r>
              <a:rPr lang="en-GB" sz="1600" b="0" i="0" kern="1200" dirty="0" err="1">
                <a:solidFill>
                  <a:schemeClr val="tx1"/>
                </a:solidFill>
                <a:effectLst/>
                <a:latin typeface="+mn-lt"/>
                <a:ea typeface="+mn-ea"/>
                <a:cs typeface="+mn-cs"/>
              </a:rPr>
              <a:t>kontinuierlichen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Weiter</a:t>
            </a:r>
            <a:r>
              <a:rPr lang="en-GB" sz="1600" b="0" i="0" kern="1200" dirty="0">
                <a:solidFill>
                  <a:schemeClr val="tx1"/>
                </a:solidFill>
                <a:effectLst/>
                <a:latin typeface="+mn-lt"/>
                <a:ea typeface="+mn-ea"/>
                <a:cs typeface="+mn-cs"/>
              </a:rPr>
              <a:t>-)</a:t>
            </a:r>
            <a:r>
              <a:rPr lang="en-GB" sz="1600" b="0" i="0" kern="1200" dirty="0" err="1">
                <a:solidFill>
                  <a:schemeClr val="tx1"/>
                </a:solidFill>
                <a:effectLst/>
                <a:latin typeface="+mn-lt"/>
                <a:ea typeface="+mn-ea"/>
                <a:cs typeface="+mn-cs"/>
              </a:rPr>
              <a:t>Entwicklung</a:t>
            </a:r>
            <a:r>
              <a:rPr lang="en-GB" sz="1600" b="0" i="0" kern="1200" dirty="0">
                <a:solidFill>
                  <a:schemeClr val="tx1"/>
                </a:solidFill>
                <a:effectLst/>
                <a:latin typeface="+mn-lt"/>
                <a:ea typeface="+mn-ea"/>
                <a:cs typeface="+mn-cs"/>
              </a:rPr>
              <a:t> des Growth Mindsets)</a:t>
            </a:r>
          </a:p>
          <a:p>
            <a:pPr marL="285750" indent="-285750">
              <a:buFont typeface="Arial" panose="020B0604020202020204" pitchFamily="34" charset="0"/>
              <a:buChar char="•"/>
            </a:pPr>
            <a:r>
              <a:rPr lang="en-GB" sz="1600" b="0" i="0" kern="1200" dirty="0">
                <a:solidFill>
                  <a:schemeClr val="tx1"/>
                </a:solidFill>
                <a:effectLst/>
                <a:latin typeface="+mn-lt"/>
                <a:ea typeface="+mn-ea"/>
                <a:cs typeface="+mn-cs"/>
              </a:rPr>
              <a:t>Die </a:t>
            </a:r>
            <a:r>
              <a:rPr lang="en-GB" sz="1600" b="0" i="0" kern="1200" dirty="0" err="1">
                <a:solidFill>
                  <a:schemeClr val="tx1"/>
                </a:solidFill>
                <a:effectLst/>
                <a:latin typeface="+mn-lt"/>
                <a:ea typeface="+mn-ea"/>
                <a:cs typeface="+mn-cs"/>
              </a:rPr>
              <a:t>fünf</a:t>
            </a:r>
            <a:r>
              <a:rPr lang="en-GB" sz="1600" b="0" i="0" kern="1200" dirty="0">
                <a:solidFill>
                  <a:schemeClr val="tx1"/>
                </a:solidFill>
                <a:effectLst/>
                <a:latin typeface="+mn-lt"/>
                <a:ea typeface="+mn-ea"/>
                <a:cs typeface="+mn-cs"/>
              </a:rPr>
              <a:t> ADKAR-</a:t>
            </a:r>
            <a:r>
              <a:rPr lang="en-GB" sz="1600" b="0" i="0" kern="1200" dirty="0" err="1">
                <a:solidFill>
                  <a:schemeClr val="tx1"/>
                </a:solidFill>
                <a:effectLst/>
                <a:latin typeface="+mn-lt"/>
                <a:ea typeface="+mn-ea"/>
                <a:cs typeface="+mn-cs"/>
              </a:rPr>
              <a:t>Phasen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müssen</a:t>
            </a:r>
            <a:r>
              <a:rPr lang="en-GB" sz="1600" b="0" i="0" kern="1200" dirty="0">
                <a:solidFill>
                  <a:schemeClr val="tx1"/>
                </a:solidFill>
                <a:effectLst/>
                <a:latin typeface="+mn-lt"/>
                <a:ea typeface="+mn-ea"/>
                <a:cs typeface="+mn-cs"/>
              </a:rPr>
              <a:t> von </a:t>
            </a:r>
            <a:r>
              <a:rPr lang="en-GB" sz="1600" b="0" i="0" kern="1200" dirty="0" err="1">
                <a:solidFill>
                  <a:schemeClr val="tx1"/>
                </a:solidFill>
                <a:effectLst/>
                <a:latin typeface="+mn-lt"/>
                <a:ea typeface="+mn-ea"/>
                <a:cs typeface="+mn-cs"/>
              </a:rPr>
              <a:t>jeder</a:t>
            </a:r>
            <a:r>
              <a:rPr lang="en-GB" sz="1600" b="0" i="0" kern="1200" dirty="0">
                <a:solidFill>
                  <a:schemeClr val="tx1"/>
                </a:solidFill>
                <a:effectLst/>
                <a:latin typeface="+mn-lt"/>
                <a:ea typeface="+mn-ea"/>
                <a:cs typeface="+mn-cs"/>
              </a:rPr>
              <a:t> Person </a:t>
            </a:r>
            <a:r>
              <a:rPr lang="en-GB" sz="1600" b="0" i="0" kern="1200" dirty="0" err="1">
                <a:solidFill>
                  <a:schemeClr val="tx1"/>
                </a:solidFill>
                <a:effectLst/>
                <a:latin typeface="+mn-lt"/>
                <a:ea typeface="+mn-ea"/>
                <a:cs typeface="+mn-cs"/>
              </a:rPr>
              <a:t>nacheinander</a:t>
            </a:r>
            <a:r>
              <a:rPr lang="en-GB" sz="1600" b="0" i="0" kern="1200" dirty="0">
                <a:solidFill>
                  <a:schemeClr val="tx1"/>
                </a:solidFill>
                <a:effectLst/>
                <a:latin typeface="+mn-lt"/>
                <a:ea typeface="+mn-ea"/>
                <a:cs typeface="+mn-cs"/>
              </a:rPr>
              <a:t> (!) von </a:t>
            </a:r>
            <a:r>
              <a:rPr lang="en-GB" sz="1600" b="0" i="0" kern="1200" dirty="0" err="1">
                <a:solidFill>
                  <a:schemeClr val="tx1"/>
                </a:solidFill>
                <a:effectLst/>
                <a:latin typeface="+mn-lt"/>
                <a:ea typeface="+mn-ea"/>
                <a:cs typeface="+mn-cs"/>
              </a:rPr>
              <a:t>oben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nach</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unten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durchlaufen</a:t>
            </a:r>
            <a:r>
              <a:rPr lang="en-GB" sz="1600" b="0" i="0" kern="1200" dirty="0">
                <a:solidFill>
                  <a:schemeClr val="tx1"/>
                </a:solidFill>
                <a:effectLst/>
                <a:latin typeface="+mn-lt"/>
                <a:ea typeface="+mn-ea"/>
                <a:cs typeface="+mn-cs"/>
              </a:rPr>
              <a:t> warden, um die </a:t>
            </a:r>
            <a:r>
              <a:rPr lang="en-GB" sz="1600" b="0" i="0" kern="1200" dirty="0" err="1">
                <a:solidFill>
                  <a:schemeClr val="tx1"/>
                </a:solidFill>
                <a:effectLst/>
                <a:latin typeface="+mn-lt"/>
                <a:ea typeface="+mn-ea"/>
                <a:cs typeface="+mn-cs"/>
              </a:rPr>
              <a:t>Veränderung</a:t>
            </a:r>
            <a:r>
              <a:rPr lang="en-GB" sz="1600" b="0" i="0" kern="1200" dirty="0">
                <a:solidFill>
                  <a:schemeClr val="tx1"/>
                </a:solidFill>
                <a:effectLst/>
                <a:latin typeface="+mn-lt"/>
                <a:ea typeface="+mn-ea"/>
                <a:cs typeface="+mn-cs"/>
              </a:rPr>
              <a:t> des Mindsets </a:t>
            </a:r>
            <a:r>
              <a:rPr lang="en-GB" sz="1600" b="0" i="0" kern="1200" dirty="0" err="1">
                <a:solidFill>
                  <a:schemeClr val="tx1"/>
                </a:solidFill>
                <a:effectLst/>
                <a:latin typeface="+mn-lt"/>
                <a:ea typeface="+mn-ea"/>
                <a:cs typeface="+mn-cs"/>
              </a:rPr>
              <a:t>wirklich</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zu</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verinnerlichen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Stufenmodell</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Wird</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eine</a:t>
            </a:r>
            <a:r>
              <a:rPr lang="en-GB" sz="1600" b="0" i="0" kern="1200" dirty="0">
                <a:solidFill>
                  <a:schemeClr val="tx1"/>
                </a:solidFill>
                <a:effectLst/>
                <a:latin typeface="+mn-lt"/>
                <a:ea typeface="+mn-ea"/>
                <a:cs typeface="+mn-cs"/>
              </a:rPr>
              <a:t> Phase </a:t>
            </a:r>
            <a:r>
              <a:rPr lang="en-GB" sz="1600" b="0" i="0" kern="1200" dirty="0" err="1">
                <a:solidFill>
                  <a:schemeClr val="tx1"/>
                </a:solidFill>
                <a:effectLst/>
                <a:latin typeface="+mn-lt"/>
                <a:ea typeface="+mn-ea"/>
                <a:cs typeface="+mn-cs"/>
              </a:rPr>
              <a:t>ausgelassen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oder</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nicht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vollständig</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verinnerlicht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ist</a:t>
            </a:r>
            <a:r>
              <a:rPr lang="en-GB" sz="1600" b="0" i="0" kern="1200" dirty="0">
                <a:solidFill>
                  <a:schemeClr val="tx1"/>
                </a:solidFill>
                <a:effectLst/>
                <a:latin typeface="+mn-lt"/>
                <a:ea typeface="+mn-ea"/>
                <a:cs typeface="+mn-cs"/>
              </a:rPr>
              <a:t> der Mindset-</a:t>
            </a:r>
            <a:r>
              <a:rPr lang="en-GB" sz="1600" b="0" i="0" kern="1200" dirty="0" err="1">
                <a:solidFill>
                  <a:schemeClr val="tx1"/>
                </a:solidFill>
                <a:effectLst/>
                <a:latin typeface="+mn-lt"/>
                <a:ea typeface="+mn-ea"/>
                <a:cs typeface="+mn-cs"/>
              </a:rPr>
              <a:t>Wandel</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nicht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nachhaltig</a:t>
            </a:r>
            <a:r>
              <a:rPr lang="en-GB" sz="1600" b="0" i="0" kern="1200" dirty="0">
                <a:solidFill>
                  <a:schemeClr val="tx1"/>
                </a:solidFill>
                <a:effectLst/>
                <a:latin typeface="+mn-lt"/>
                <a:ea typeface="+mn-ea"/>
                <a:cs typeface="+mn-cs"/>
              </a:rPr>
              <a:t>.  </a:t>
            </a:r>
          </a:p>
          <a:p>
            <a:pPr marL="285750" indent="-285750">
              <a:buFont typeface="Arial" panose="020B0604020202020204" pitchFamily="34" charset="0"/>
              <a:buChar char="•"/>
            </a:pPr>
            <a:r>
              <a:rPr lang="en-GB" sz="1600" b="0" i="0" kern="1200" dirty="0">
                <a:solidFill>
                  <a:schemeClr val="tx1"/>
                </a:solidFill>
                <a:effectLst/>
                <a:latin typeface="+mn-lt"/>
                <a:ea typeface="+mn-ea"/>
                <a:cs typeface="+mn-cs"/>
              </a:rPr>
              <a:t>Die Change </a:t>
            </a:r>
            <a:r>
              <a:rPr lang="en-GB" sz="1600" b="0" i="0" kern="1200" dirty="0" err="1">
                <a:solidFill>
                  <a:schemeClr val="tx1"/>
                </a:solidFill>
                <a:effectLst/>
                <a:latin typeface="+mn-lt"/>
                <a:ea typeface="+mn-ea"/>
                <a:cs typeface="+mn-cs"/>
              </a:rPr>
              <a:t>Managenent-Maßnahmen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sollten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genau</a:t>
            </a:r>
            <a:r>
              <a:rPr lang="en-GB" sz="1600" b="0" i="0" kern="1200" dirty="0">
                <a:solidFill>
                  <a:schemeClr val="tx1"/>
                </a:solidFill>
                <a:effectLst/>
                <a:latin typeface="+mn-lt"/>
                <a:ea typeface="+mn-ea"/>
                <a:cs typeface="+mn-cs"/>
              </a:rPr>
              <a:t> an der Phase </a:t>
            </a:r>
            <a:r>
              <a:rPr lang="en-GB" sz="1600" b="0" i="0" kern="1200" dirty="0" err="1">
                <a:solidFill>
                  <a:schemeClr val="tx1"/>
                </a:solidFill>
                <a:effectLst/>
                <a:latin typeface="+mn-lt"/>
                <a:ea typeface="+mn-ea"/>
                <a:cs typeface="+mn-cs"/>
              </a:rPr>
              <a:t>ansetzen</a:t>
            </a:r>
            <a:r>
              <a:rPr lang="en-GB" sz="1600" b="0" i="0" kern="1200" dirty="0">
                <a:solidFill>
                  <a:schemeClr val="tx1"/>
                </a:solidFill>
                <a:effectLst/>
                <a:latin typeface="+mn-lt"/>
                <a:ea typeface="+mn-ea"/>
                <a:cs typeface="+mn-cs"/>
              </a:rPr>
              <a:t>, in der </a:t>
            </a:r>
            <a:r>
              <a:rPr lang="en-GB" sz="1600" b="0" i="0" kern="1200" dirty="0" err="1">
                <a:solidFill>
                  <a:schemeClr val="tx1"/>
                </a:solidFill>
                <a:effectLst/>
                <a:latin typeface="+mn-lt"/>
                <a:ea typeface="+mn-ea"/>
                <a:cs typeface="+mn-cs"/>
              </a:rPr>
              <a:t>sich</a:t>
            </a:r>
            <a:r>
              <a:rPr lang="en-GB" sz="1600" b="0" i="0" kern="1200" dirty="0">
                <a:solidFill>
                  <a:schemeClr val="tx1"/>
                </a:solidFill>
                <a:effectLst/>
                <a:latin typeface="+mn-lt"/>
                <a:ea typeface="+mn-ea"/>
                <a:cs typeface="+mn-cs"/>
              </a:rPr>
              <a:t> das Individuum </a:t>
            </a:r>
            <a:r>
              <a:rPr lang="en-GB" sz="1600" b="0" i="0" kern="1200" dirty="0" err="1">
                <a:solidFill>
                  <a:schemeClr val="tx1"/>
                </a:solidFill>
                <a:effectLst/>
                <a:latin typeface="+mn-lt"/>
                <a:ea typeface="+mn-ea"/>
                <a:cs typeface="+mn-cs"/>
              </a:rPr>
              <a:t>aktuell</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befindet</a:t>
            </a:r>
            <a:r>
              <a:rPr lang="en-GB" sz="1600" b="0" i="0" kern="1200" dirty="0">
                <a:solidFill>
                  <a:schemeClr val="tx1"/>
                </a:solidFill>
                <a:effectLst/>
                <a:latin typeface="+mn-lt"/>
                <a:ea typeface="+mn-ea"/>
                <a:cs typeface="+mn-cs"/>
              </a:rPr>
              <a:t>. Das </a:t>
            </a:r>
            <a:r>
              <a:rPr lang="en-GB" sz="1600" b="0" i="0" kern="1200" dirty="0" err="1">
                <a:solidFill>
                  <a:schemeClr val="tx1"/>
                </a:solidFill>
                <a:effectLst/>
                <a:latin typeface="+mn-lt"/>
                <a:ea typeface="+mn-ea"/>
                <a:cs typeface="+mn-cs"/>
              </a:rPr>
              <a:t>bedeutet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dass</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häufig</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für</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jede</a:t>
            </a:r>
            <a:r>
              <a:rPr lang="en-GB" sz="1600" b="0" i="0" kern="1200" dirty="0">
                <a:solidFill>
                  <a:schemeClr val="tx1"/>
                </a:solidFill>
                <a:effectLst/>
                <a:latin typeface="+mn-lt"/>
                <a:ea typeface="+mn-ea"/>
                <a:cs typeface="+mn-cs"/>
              </a:rPr>
              <a:t> Phase </a:t>
            </a:r>
            <a:r>
              <a:rPr lang="en-GB" sz="1600" b="0" i="0" kern="1200" dirty="0" err="1">
                <a:solidFill>
                  <a:schemeClr val="tx1"/>
                </a:solidFill>
                <a:effectLst/>
                <a:latin typeface="+mn-lt"/>
                <a:ea typeface="+mn-ea"/>
                <a:cs typeface="+mn-cs"/>
              </a:rPr>
              <a:t>Maßnahmen</a:t>
            </a:r>
            <a:r>
              <a:rPr lang="en-GB" sz="1600" b="0" i="0" kern="1200" dirty="0">
                <a:solidFill>
                  <a:schemeClr val="tx1"/>
                </a:solidFill>
                <a:effectLst/>
                <a:latin typeface="+mn-lt"/>
                <a:ea typeface="+mn-ea"/>
                <a:cs typeface="+mn-cs"/>
              </a:rPr>
              <a:t> auf- und </a:t>
            </a:r>
            <a:r>
              <a:rPr lang="en-GB" sz="1600" b="0" i="0" kern="1200" dirty="0" err="1">
                <a:solidFill>
                  <a:schemeClr val="tx1"/>
                </a:solidFill>
                <a:effectLst/>
                <a:latin typeface="+mn-lt"/>
                <a:ea typeface="+mn-ea"/>
                <a:cs typeface="+mn-cs"/>
              </a:rPr>
              <a:t>umgesetzt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werden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müssen</a:t>
            </a:r>
            <a:r>
              <a:rPr lang="en-GB" sz="1600" b="0" i="0" kern="1200" dirty="0">
                <a:solidFill>
                  <a:schemeClr val="tx1"/>
                </a:solidFill>
                <a:effectLst/>
                <a:latin typeface="+mn-lt"/>
                <a:ea typeface="+mn-ea"/>
                <a:cs typeface="+mn-cs"/>
              </a:rPr>
              <a:t>, um </a:t>
            </a:r>
            <a:r>
              <a:rPr lang="en-GB" sz="1600" b="0" i="0" kern="1200" dirty="0" err="1">
                <a:solidFill>
                  <a:schemeClr val="tx1"/>
                </a:solidFill>
                <a:effectLst/>
                <a:latin typeface="+mn-lt"/>
                <a:ea typeface="+mn-ea"/>
                <a:cs typeface="+mn-cs"/>
              </a:rPr>
              <a:t>jeden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Einzelnen</a:t>
            </a:r>
            <a:r>
              <a:rPr lang="en-GB" sz="1600" b="0" i="0" kern="1200" dirty="0">
                <a:solidFill>
                  <a:schemeClr val="tx1"/>
                </a:solidFill>
                <a:effectLst/>
                <a:latin typeface="+mn-lt"/>
                <a:ea typeface="+mn-ea"/>
                <a:cs typeface="+mn-cs"/>
              </a:rPr>
              <a:t> an </a:t>
            </a:r>
            <a:r>
              <a:rPr lang="en-GB" sz="1600" b="0" i="0" kern="1200" dirty="0" err="1">
                <a:solidFill>
                  <a:schemeClr val="tx1"/>
                </a:solidFill>
                <a:effectLst/>
                <a:latin typeface="+mn-lt"/>
                <a:ea typeface="+mn-ea"/>
                <a:cs typeface="+mn-cs"/>
              </a:rPr>
              <a:t>seinem</a:t>
            </a:r>
            <a:r>
              <a:rPr lang="en-GB" sz="1600" b="0" i="0" kern="1200" dirty="0">
                <a:solidFill>
                  <a:schemeClr val="tx1"/>
                </a:solidFill>
                <a:effectLst/>
                <a:latin typeface="+mn-lt"/>
                <a:ea typeface="+mn-ea"/>
                <a:cs typeface="+mn-cs"/>
              </a:rPr>
              <a:t>/</a:t>
            </a:r>
            <a:r>
              <a:rPr lang="en-GB" sz="1600" b="0" i="0" kern="1200" dirty="0" err="1">
                <a:solidFill>
                  <a:schemeClr val="tx1"/>
                </a:solidFill>
                <a:effectLst/>
                <a:latin typeface="+mn-lt"/>
                <a:ea typeface="+mn-ea"/>
                <a:cs typeface="+mn-cs"/>
              </a:rPr>
              <a:t>ihrem</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persönlichen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Abholpunkt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zu</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erreichen</a:t>
            </a:r>
            <a:r>
              <a:rPr lang="en-GB" sz="1600" b="0" i="0" kern="1200" dirty="0">
                <a:solidFill>
                  <a:schemeClr val="tx1"/>
                </a:solidFill>
                <a:effectLst/>
                <a:latin typeface="+mn-lt"/>
                <a:ea typeface="+mn-ea"/>
                <a:cs typeface="+mn-cs"/>
              </a:rPr>
              <a:t>. </a:t>
            </a:r>
          </a:p>
          <a:p>
            <a:pPr marL="285750" indent="-285750">
              <a:buFont typeface="Arial" panose="020B0604020202020204" pitchFamily="34" charset="0"/>
              <a:buChar char="•"/>
            </a:pPr>
            <a:r>
              <a:rPr lang="en-GB" sz="1600" b="0" i="0" kern="1200" dirty="0" err="1">
                <a:solidFill>
                  <a:schemeClr val="tx1"/>
                </a:solidFill>
                <a:effectLst/>
                <a:latin typeface="+mn-lt"/>
                <a:ea typeface="+mn-ea"/>
                <a:cs typeface="+mn-cs"/>
              </a:rPr>
              <a:t>Somit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bietet</a:t>
            </a:r>
            <a:r>
              <a:rPr lang="en-GB" sz="1600" b="0" i="0" kern="1200" dirty="0">
                <a:solidFill>
                  <a:schemeClr val="tx1"/>
                </a:solidFill>
                <a:effectLst/>
                <a:latin typeface="+mn-lt"/>
                <a:ea typeface="+mn-ea"/>
                <a:cs typeface="+mn-cs"/>
              </a:rPr>
              <a:t> ADKAR </a:t>
            </a:r>
            <a:r>
              <a:rPr lang="en-GB" sz="1600" b="0" i="0" kern="1200" dirty="0" err="1">
                <a:solidFill>
                  <a:schemeClr val="tx1"/>
                </a:solidFill>
                <a:effectLst/>
                <a:latin typeface="+mn-lt"/>
                <a:ea typeface="+mn-ea"/>
                <a:cs typeface="+mn-cs"/>
              </a:rPr>
              <a:t>Führungskräften</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ein</a:t>
            </a:r>
            <a:r>
              <a:rPr lang="en-GB" sz="1600" b="0" i="0" kern="1200" dirty="0">
                <a:solidFill>
                  <a:schemeClr val="tx1"/>
                </a:solidFill>
                <a:effectLst/>
                <a:latin typeface="+mn-lt"/>
                <a:ea typeface="+mn-ea"/>
                <a:cs typeface="+mn-cs"/>
              </a:rPr>
              <a:t> </a:t>
            </a:r>
            <a:r>
              <a:rPr lang="en-GB" sz="1600" b="1" i="0" kern="1200" dirty="0" err="1">
                <a:solidFill>
                  <a:schemeClr val="tx1"/>
                </a:solidFill>
                <a:effectLst/>
                <a:latin typeface="+mn-lt"/>
                <a:ea typeface="+mn-ea"/>
                <a:cs typeface="+mn-cs"/>
              </a:rPr>
              <a:t>mögliches</a:t>
            </a:r>
            <a:r>
              <a:rPr lang="en-GB" sz="1600" b="1" i="0" kern="1200" dirty="0">
                <a:solidFill>
                  <a:schemeClr val="tx1"/>
                </a:solidFill>
                <a:effectLst/>
                <a:latin typeface="+mn-lt"/>
                <a:ea typeface="+mn-ea"/>
                <a:cs typeface="+mn-cs"/>
              </a:rPr>
              <a:t> </a:t>
            </a:r>
            <a:r>
              <a:rPr lang="en-GB" sz="1600" b="1" i="0" kern="1200" dirty="0" err="1">
                <a:solidFill>
                  <a:schemeClr val="tx1"/>
                </a:solidFill>
                <a:effectLst/>
                <a:latin typeface="+mn-lt"/>
                <a:ea typeface="+mn-ea"/>
                <a:cs typeface="+mn-cs"/>
              </a:rPr>
              <a:t>Rahmenmodell</a:t>
            </a:r>
            <a:r>
              <a:rPr lang="en-GB" sz="1600" b="0" i="0" kern="1200" dirty="0">
                <a:solidFill>
                  <a:schemeClr val="tx1"/>
                </a:solidFill>
                <a:effectLst/>
                <a:latin typeface="+mn-lt"/>
                <a:ea typeface="+mn-ea"/>
                <a:cs typeface="+mn-cs"/>
              </a:rPr>
              <a:t>, um </a:t>
            </a:r>
            <a:r>
              <a:rPr lang="en-GB" sz="1600" b="0" i="0" kern="1200" dirty="0" err="1">
                <a:solidFill>
                  <a:schemeClr val="tx1"/>
                </a:solidFill>
                <a:effectLst/>
                <a:latin typeface="+mn-lt"/>
                <a:ea typeface="+mn-ea"/>
                <a:cs typeface="+mn-cs"/>
              </a:rPr>
              <a:t>einen</a:t>
            </a:r>
            <a:r>
              <a:rPr lang="en-GB" sz="1600" b="0" i="0" kern="1200" dirty="0">
                <a:solidFill>
                  <a:schemeClr val="tx1"/>
                </a:solidFill>
                <a:effectLst/>
                <a:latin typeface="+mn-lt"/>
                <a:ea typeface="+mn-ea"/>
                <a:cs typeface="+mn-cs"/>
              </a:rPr>
              <a:t> </a:t>
            </a:r>
            <a:r>
              <a:rPr lang="en-GB" sz="1600" b="1" i="0" kern="1200" dirty="0">
                <a:solidFill>
                  <a:schemeClr val="tx1"/>
                </a:solidFill>
                <a:effectLst/>
                <a:latin typeface="+mn-lt"/>
                <a:ea typeface="+mn-ea"/>
                <a:cs typeface="+mn-cs"/>
              </a:rPr>
              <a:t>Mindset-</a:t>
            </a:r>
            <a:r>
              <a:rPr lang="en-GB" sz="1600" b="1" i="0" kern="1200" dirty="0" err="1">
                <a:solidFill>
                  <a:schemeClr val="tx1"/>
                </a:solidFill>
                <a:effectLst/>
                <a:latin typeface="+mn-lt"/>
                <a:ea typeface="+mn-ea"/>
                <a:cs typeface="+mn-cs"/>
              </a:rPr>
              <a:t>Wandel</a:t>
            </a:r>
            <a:r>
              <a:rPr lang="en-GB" sz="1600" b="1" i="0" kern="1200" dirty="0">
                <a:solidFill>
                  <a:schemeClr val="tx1"/>
                </a:solidFill>
                <a:effectLst/>
                <a:latin typeface="+mn-lt"/>
                <a:ea typeface="+mn-ea"/>
                <a:cs typeface="+mn-cs"/>
              </a:rPr>
              <a:t> von </a:t>
            </a:r>
            <a:r>
              <a:rPr lang="en-GB" sz="1600" b="1" i="0" kern="1200" dirty="0" err="1">
                <a:solidFill>
                  <a:schemeClr val="tx1"/>
                </a:solidFill>
                <a:effectLst/>
                <a:latin typeface="+mn-lt"/>
                <a:ea typeface="+mn-ea"/>
                <a:cs typeface="+mn-cs"/>
              </a:rPr>
              <a:t>einem</a:t>
            </a:r>
            <a:r>
              <a:rPr lang="en-GB" sz="1600" b="1" i="0" kern="1200" dirty="0">
                <a:solidFill>
                  <a:schemeClr val="tx1"/>
                </a:solidFill>
                <a:effectLst/>
                <a:latin typeface="+mn-lt"/>
                <a:ea typeface="+mn-ea"/>
                <a:cs typeface="+mn-cs"/>
              </a:rPr>
              <a:t> Fixed Mindset </a:t>
            </a:r>
            <a:r>
              <a:rPr lang="en-GB" sz="1600" b="1" i="0" kern="1200" dirty="0" err="1">
                <a:solidFill>
                  <a:schemeClr val="tx1"/>
                </a:solidFill>
                <a:effectLst/>
                <a:latin typeface="+mn-lt"/>
                <a:ea typeface="+mn-ea"/>
                <a:cs typeface="+mn-cs"/>
              </a:rPr>
              <a:t>zu</a:t>
            </a:r>
            <a:r>
              <a:rPr lang="en-GB" sz="1600" b="1" i="0" kern="1200" dirty="0">
                <a:solidFill>
                  <a:schemeClr val="tx1"/>
                </a:solidFill>
                <a:effectLst/>
                <a:latin typeface="+mn-lt"/>
                <a:ea typeface="+mn-ea"/>
                <a:cs typeface="+mn-cs"/>
              </a:rPr>
              <a:t> </a:t>
            </a:r>
            <a:r>
              <a:rPr lang="en-GB" sz="1600" b="1" i="0" kern="1200" dirty="0" err="1">
                <a:solidFill>
                  <a:schemeClr val="tx1"/>
                </a:solidFill>
                <a:effectLst/>
                <a:latin typeface="+mn-lt"/>
                <a:ea typeface="+mn-ea"/>
                <a:cs typeface="+mn-cs"/>
              </a:rPr>
              <a:t>einem</a:t>
            </a:r>
            <a:r>
              <a:rPr lang="en-GB" sz="1600" b="1" i="0" kern="1200" dirty="0">
                <a:solidFill>
                  <a:schemeClr val="tx1"/>
                </a:solidFill>
                <a:effectLst/>
                <a:latin typeface="+mn-lt"/>
                <a:ea typeface="+mn-ea"/>
                <a:cs typeface="+mn-cs"/>
              </a:rPr>
              <a:t> Growth Mindset </a:t>
            </a:r>
            <a:r>
              <a:rPr lang="en-GB" sz="1600" b="0" i="0" kern="1200" dirty="0" err="1">
                <a:solidFill>
                  <a:schemeClr val="tx1"/>
                </a:solidFill>
                <a:effectLst/>
                <a:latin typeface="+mn-lt"/>
                <a:ea typeface="+mn-ea"/>
                <a:cs typeface="+mn-cs"/>
              </a:rPr>
              <a:t>innerhalb</a:t>
            </a:r>
            <a:r>
              <a:rPr lang="en-GB" sz="1600" b="0" i="0" kern="1200" dirty="0">
                <a:solidFill>
                  <a:schemeClr val="tx1"/>
                </a:solidFill>
                <a:effectLst/>
                <a:latin typeface="+mn-lt"/>
                <a:ea typeface="+mn-ea"/>
                <a:cs typeface="+mn-cs"/>
              </a:rPr>
              <a:t> des </a:t>
            </a:r>
            <a:r>
              <a:rPr lang="en-GB" sz="1600" b="0" i="0" kern="1200" dirty="0" err="1">
                <a:solidFill>
                  <a:schemeClr val="tx1"/>
                </a:solidFill>
                <a:effectLst/>
                <a:latin typeface="+mn-lt"/>
                <a:ea typeface="+mn-ea"/>
                <a:cs typeface="+mn-cs"/>
              </a:rPr>
              <a:t>eigenen</a:t>
            </a:r>
            <a:r>
              <a:rPr lang="en-GB" sz="1600" b="0" i="0" kern="1200" dirty="0">
                <a:solidFill>
                  <a:schemeClr val="tx1"/>
                </a:solidFill>
                <a:effectLst/>
                <a:latin typeface="+mn-lt"/>
                <a:ea typeface="+mn-ea"/>
                <a:cs typeface="+mn-cs"/>
              </a:rPr>
              <a:t> Teams </a:t>
            </a:r>
            <a:r>
              <a:rPr lang="en-GB" sz="1600" b="0" i="0" kern="1200" dirty="0" err="1">
                <a:solidFill>
                  <a:schemeClr val="tx1"/>
                </a:solidFill>
                <a:effectLst/>
                <a:latin typeface="+mn-lt"/>
                <a:ea typeface="+mn-ea"/>
                <a:cs typeface="+mn-cs"/>
              </a:rPr>
              <a:t>oder</a:t>
            </a:r>
            <a:r>
              <a:rPr lang="en-GB" sz="1600" b="0" i="0" kern="1200" dirty="0">
                <a:solidFill>
                  <a:schemeClr val="tx1"/>
                </a:solidFill>
                <a:effectLst/>
                <a:latin typeface="+mn-lt"/>
                <a:ea typeface="+mn-ea"/>
                <a:cs typeface="+mn-cs"/>
              </a:rPr>
              <a:t> der </a:t>
            </a:r>
            <a:r>
              <a:rPr lang="en-GB" sz="1600" b="0" i="0" kern="1200" dirty="0" err="1">
                <a:solidFill>
                  <a:schemeClr val="tx1"/>
                </a:solidFill>
                <a:effectLst/>
                <a:latin typeface="+mn-lt"/>
                <a:ea typeface="+mn-ea"/>
                <a:cs typeface="+mn-cs"/>
              </a:rPr>
              <a:t>eigenen</a:t>
            </a:r>
            <a:r>
              <a:rPr lang="en-GB" sz="1600" b="0" i="0" kern="1200" dirty="0">
                <a:solidFill>
                  <a:schemeClr val="tx1"/>
                </a:solidFill>
                <a:effectLst/>
                <a:latin typeface="+mn-lt"/>
                <a:ea typeface="+mn-ea"/>
                <a:cs typeface="+mn-cs"/>
              </a:rPr>
              <a:t> Organisation </a:t>
            </a:r>
            <a:r>
              <a:rPr lang="en-GB" sz="1600" b="0" i="0" kern="1200" dirty="0" err="1">
                <a:solidFill>
                  <a:schemeClr val="tx1"/>
                </a:solidFill>
                <a:effectLst/>
                <a:latin typeface="+mn-lt"/>
                <a:ea typeface="+mn-ea"/>
                <a:cs typeface="+mn-cs"/>
              </a:rPr>
              <a:t>strukturiert</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zu</a:t>
            </a:r>
            <a:r>
              <a:rPr lang="en-GB" sz="1600" b="0" i="0" kern="1200" dirty="0">
                <a:solidFill>
                  <a:schemeClr val="tx1"/>
                </a:solidFill>
                <a:effectLst/>
                <a:latin typeface="+mn-lt"/>
                <a:ea typeface="+mn-ea"/>
                <a:cs typeface="+mn-cs"/>
              </a:rPr>
              <a:t> </a:t>
            </a:r>
            <a:r>
              <a:rPr lang="en-GB" sz="1600" b="0" i="0" kern="1200" dirty="0" err="1">
                <a:solidFill>
                  <a:schemeClr val="tx1"/>
                </a:solidFill>
                <a:effectLst/>
                <a:latin typeface="+mn-lt"/>
                <a:ea typeface="+mn-ea"/>
                <a:cs typeface="+mn-cs"/>
              </a:rPr>
              <a:t>begleiten</a:t>
            </a:r>
            <a:r>
              <a:rPr lang="en-GB" sz="1600" b="0" i="0" kern="1200" dirty="0">
                <a:solidFill>
                  <a:schemeClr val="tx1"/>
                </a:solidFill>
                <a:effectLst/>
                <a:latin typeface="+mn-lt"/>
                <a:ea typeface="+mn-ea"/>
                <a:cs typeface="+mn-cs"/>
              </a:rPr>
              <a:t>. </a:t>
            </a:r>
          </a:p>
          <a:p>
            <a:endParaRPr lang="de-DE" sz="1200" b="1" dirty="0">
              <a:latin typeface="Arial" panose="020B0604020202020204" pitchFamily="34" charset="0"/>
              <a:cs typeface="Arial" panose="020B0604020202020204" pitchFamily="34" charset="0"/>
            </a:endParaRPr>
          </a:p>
          <a:p>
            <a:endParaRPr lang="de-DE" sz="1200" b="1" dirty="0">
              <a:latin typeface="Arial" panose="020B0604020202020204" pitchFamily="34" charset="0"/>
              <a:cs typeface="Arial" panose="020B0604020202020204" pitchFamily="34" charset="0"/>
            </a:endParaRPr>
          </a:p>
          <a:p>
            <a:r>
              <a:rPr lang="de-DE" sz="1200" b="1" dirty="0">
                <a:latin typeface="Arial" panose="020B0604020202020204" pitchFamily="34" charset="0"/>
                <a:cs typeface="Arial" panose="020B0604020202020204" pitchFamily="34" charset="0"/>
              </a:rPr>
              <a:t>Frage an die TN: Welche Maßnahmen fallen Ihnen</a:t>
            </a:r>
            <a:r>
              <a:rPr lang="de-DE" sz="1200" b="1" baseline="0" dirty="0">
                <a:latin typeface="Arial" panose="020B0604020202020204" pitchFamily="34" charset="0"/>
                <a:cs typeface="Arial" panose="020B0604020202020204" pitchFamily="34" charset="0"/>
              </a:rPr>
              <a:t> ein, um Bewusstsein, Wunsch, Wissen, Fähigkeiten, Bestärkung der Mitarbeitenden in Ihrer Organisation zu fördern?</a:t>
            </a:r>
            <a:endParaRPr lang="de-DE" sz="1200" b="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34</a:t>
            </a:fld>
            <a:endParaRPr lang="de-DE"/>
          </a:p>
        </p:txBody>
      </p:sp>
    </p:spTree>
    <p:extLst>
      <p:ext uri="{BB962C8B-B14F-4D97-AF65-F5344CB8AC3E}">
        <p14:creationId xmlns:p14="http://schemas.microsoft.com/office/powerpoint/2010/main" val="65972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DE" b="1" dirty="0"/>
              <a:t>Awareness: </a:t>
            </a:r>
            <a:r>
              <a:rPr lang="en-DE" dirty="0"/>
              <a:t>Um jeden E</a:t>
            </a:r>
            <a:r>
              <a:rPr lang="en-GB" dirty="0" err="1"/>
              <a:t>i</a:t>
            </a:r>
            <a:r>
              <a:rPr lang="en-DE" dirty="0"/>
              <a:t>nzelnen/jede Einzelne einzuladen, die Notwendigkeit der Mindset-Veränderung zu erkennen, kann z.B. eine Change Story entwickelt werden, die die Gründe für den angestrebten Wandel simpel aber überzeugend erklären. Diese Change Story kann dann anhand von Postern, Flyern, eingebettet in Podcasts, Kurzvideos etc. in die breite Masse kommuniziert werden.</a:t>
            </a:r>
          </a:p>
          <a:p>
            <a:pPr marL="285750" indent="-285750">
              <a:buFont typeface="Arial" panose="020B0604020202020204" pitchFamily="34" charset="0"/>
              <a:buChar char="•"/>
            </a:pPr>
            <a:r>
              <a:rPr lang="en-DE" b="1" dirty="0"/>
              <a:t>Desire: </a:t>
            </a:r>
            <a:r>
              <a:rPr lang="en-DE" dirty="0"/>
              <a:t>Um den Wunsch nach der Veränderung des Mindsets bei jedem E</a:t>
            </a:r>
            <a:r>
              <a:rPr lang="en-GB" dirty="0" err="1"/>
              <a:t>i</a:t>
            </a:r>
            <a:r>
              <a:rPr lang="en-DE" dirty="0"/>
              <a:t>nzelnen/jeder Einzelnen zu fördern, müssen die Mehrwerte des Growth Mindsets ganz deutlich herausgearbeitet werden. Was bringt es </a:t>
            </a:r>
            <a:r>
              <a:rPr lang="en-DE" u="sng" dirty="0"/>
              <a:t>mir persönlich</a:t>
            </a:r>
            <a:r>
              <a:rPr lang="en-DE" dirty="0"/>
              <a:t>, wenn ich an meinem Mindset arbeite und es hin zu einem Growth Mindset entwickele? Dies kann z.B. über Videoteaser erfolgen, die die Mehrwerte für die verschiedenen Gruppen oder Personas (vgl. Design Thinking) herausstellen. </a:t>
            </a:r>
          </a:p>
          <a:p>
            <a:pPr marL="285750" indent="-285750">
              <a:buFont typeface="Arial" panose="020B0604020202020204" pitchFamily="34" charset="0"/>
              <a:buChar char="•"/>
            </a:pPr>
            <a:r>
              <a:rPr lang="en-DE" b="1" dirty="0"/>
              <a:t>Knowledge: </a:t>
            </a:r>
            <a:r>
              <a:rPr lang="en-DE" dirty="0"/>
              <a:t>Nachdem das Bewusstsein für und der Wunsch nach der Veränderung des Mindsets erreicht wurden, muss die theoretische Grundlage für den Mindset-Wandel vermittelt werden. Was ist ein Fixed Mindset genau? Was ist ein Growth Mindset genau? Wie kann ich mein Mindset verändern? Dies kann über Schulungen mit praktischen Übungen oder WBTs erfolgen.</a:t>
            </a:r>
          </a:p>
          <a:p>
            <a:pPr marL="285750" indent="-285750">
              <a:buFont typeface="Arial" panose="020B0604020202020204" pitchFamily="34" charset="0"/>
              <a:buChar char="•"/>
            </a:pPr>
            <a:r>
              <a:rPr lang="en-DE" b="1" dirty="0"/>
              <a:t>Ability: </a:t>
            </a:r>
            <a:r>
              <a:rPr lang="en-DE" dirty="0"/>
              <a:t>In dieser Phase geht es um die praktische Umsetzung des gelernten bzw. </a:t>
            </a:r>
            <a:r>
              <a:rPr lang="en-GB" dirty="0"/>
              <a:t>die </a:t>
            </a:r>
            <a:r>
              <a:rPr lang="en-GB" dirty="0" err="1"/>
              <a:t>schrittweise</a:t>
            </a:r>
            <a:r>
              <a:rPr lang="en-GB" dirty="0"/>
              <a:t> (und </a:t>
            </a:r>
            <a:r>
              <a:rPr lang="en-GB" dirty="0" err="1"/>
              <a:t>bewusste</a:t>
            </a:r>
            <a:r>
              <a:rPr lang="en-GB" dirty="0"/>
              <a:t>) </a:t>
            </a:r>
            <a:r>
              <a:rPr lang="en-GB" dirty="0" err="1"/>
              <a:t>Veränderung</a:t>
            </a:r>
            <a:r>
              <a:rPr lang="en-GB" dirty="0"/>
              <a:t> des </a:t>
            </a:r>
            <a:r>
              <a:rPr lang="en-GB" dirty="0" err="1"/>
              <a:t>eigenen</a:t>
            </a:r>
            <a:r>
              <a:rPr lang="en-GB" dirty="0"/>
              <a:t> Mindsets. Dies </a:t>
            </a:r>
            <a:r>
              <a:rPr lang="en-GB" dirty="0" err="1"/>
              <a:t>kann</a:t>
            </a:r>
            <a:r>
              <a:rPr lang="en-GB" dirty="0"/>
              <a:t> </a:t>
            </a:r>
            <a:r>
              <a:rPr lang="en-GB" dirty="0" err="1"/>
              <a:t>z.B.</a:t>
            </a:r>
            <a:r>
              <a:rPr lang="en-GB" dirty="0"/>
              <a:t> </a:t>
            </a:r>
            <a:r>
              <a:rPr lang="en-GB" dirty="0" err="1"/>
              <a:t>über</a:t>
            </a:r>
            <a:r>
              <a:rPr lang="en-GB" dirty="0"/>
              <a:t> Coaches </a:t>
            </a:r>
            <a:r>
              <a:rPr lang="en-GB" dirty="0" err="1"/>
              <a:t>oder</a:t>
            </a:r>
            <a:r>
              <a:rPr lang="en-GB" dirty="0"/>
              <a:t> die Integration in den </a:t>
            </a:r>
            <a:r>
              <a:rPr lang="en-GB" dirty="0" err="1"/>
              <a:t>Arbeitsalltag</a:t>
            </a:r>
            <a:r>
              <a:rPr lang="en-GB" dirty="0"/>
              <a:t> </a:t>
            </a:r>
            <a:r>
              <a:rPr lang="en-GB" dirty="0" err="1"/>
              <a:t>durch</a:t>
            </a:r>
            <a:r>
              <a:rPr lang="en-GB" dirty="0"/>
              <a:t> </a:t>
            </a:r>
            <a:r>
              <a:rPr lang="en-GB" dirty="0" err="1"/>
              <a:t>tägliche</a:t>
            </a:r>
            <a:r>
              <a:rPr lang="en-GB" dirty="0"/>
              <a:t> </a:t>
            </a:r>
            <a:r>
              <a:rPr lang="en-GB" dirty="0" err="1"/>
              <a:t>Reflexionen</a:t>
            </a:r>
            <a:r>
              <a:rPr lang="en-GB" dirty="0"/>
              <a:t> (</a:t>
            </a:r>
            <a:r>
              <a:rPr lang="en-GB" dirty="0" err="1"/>
              <a:t>alleine</a:t>
            </a:r>
            <a:r>
              <a:rPr lang="en-GB" dirty="0"/>
              <a:t> </a:t>
            </a:r>
            <a:r>
              <a:rPr lang="en-GB" dirty="0" err="1"/>
              <a:t>oder</a:t>
            </a:r>
            <a:r>
              <a:rPr lang="en-GB" dirty="0"/>
              <a:t> </a:t>
            </a:r>
            <a:r>
              <a:rPr lang="en-GB" dirty="0" err="1"/>
              <a:t>mit</a:t>
            </a:r>
            <a:r>
              <a:rPr lang="en-GB" dirty="0"/>
              <a:t> </a:t>
            </a:r>
            <a:r>
              <a:rPr lang="en-GB" dirty="0" err="1"/>
              <a:t>Kollegen</a:t>
            </a:r>
            <a:r>
              <a:rPr lang="en-GB" dirty="0"/>
              <a:t>/</a:t>
            </a:r>
            <a:r>
              <a:rPr lang="en-GB" dirty="0" err="1"/>
              <a:t>Kolleginnen</a:t>
            </a:r>
            <a:r>
              <a:rPr lang="en-GB" dirty="0"/>
              <a:t>) </a:t>
            </a:r>
            <a:r>
              <a:rPr lang="en-GB" dirty="0" err="1"/>
              <a:t>erfolgen</a:t>
            </a:r>
            <a:r>
              <a:rPr lang="en-GB" dirty="0"/>
              <a:t>. </a:t>
            </a:r>
            <a:r>
              <a:rPr lang="en-GB" dirty="0" err="1"/>
              <a:t>Diese</a:t>
            </a:r>
            <a:r>
              <a:rPr lang="en-GB" dirty="0"/>
              <a:t> </a:t>
            </a:r>
            <a:r>
              <a:rPr lang="en-GB" dirty="0" err="1"/>
              <a:t>Initiativen</a:t>
            </a:r>
            <a:r>
              <a:rPr lang="en-GB" dirty="0"/>
              <a:t> </a:t>
            </a:r>
            <a:r>
              <a:rPr lang="en-GB" dirty="0" err="1"/>
              <a:t>können</a:t>
            </a:r>
            <a:r>
              <a:rPr lang="en-GB" dirty="0"/>
              <a:t> von </a:t>
            </a:r>
            <a:r>
              <a:rPr lang="en-GB" dirty="0" err="1"/>
              <a:t>Führungskräften</a:t>
            </a:r>
            <a:r>
              <a:rPr lang="en-GB" dirty="0"/>
              <a:t> </a:t>
            </a:r>
            <a:r>
              <a:rPr lang="en-GB" dirty="0" err="1"/>
              <a:t>sehr</a:t>
            </a:r>
            <a:r>
              <a:rPr lang="en-GB" dirty="0"/>
              <a:t> gut </a:t>
            </a:r>
            <a:r>
              <a:rPr lang="en-GB" dirty="0" err="1"/>
              <a:t>gefördert</a:t>
            </a:r>
            <a:r>
              <a:rPr lang="en-GB" dirty="0"/>
              <a:t> </a:t>
            </a:r>
            <a:r>
              <a:rPr lang="en-GB" dirty="0" err="1"/>
              <a:t>werden</a:t>
            </a:r>
            <a:r>
              <a:rPr lang="en-GB" dirty="0"/>
              <a:t> und </a:t>
            </a:r>
            <a:r>
              <a:rPr lang="en-GB" dirty="0" err="1"/>
              <a:t>unterstreichen</a:t>
            </a:r>
            <a:r>
              <a:rPr lang="en-GB" dirty="0"/>
              <a:t> </a:t>
            </a:r>
            <a:r>
              <a:rPr lang="en-GB" dirty="0" err="1"/>
              <a:t>somit</a:t>
            </a:r>
            <a:r>
              <a:rPr lang="en-GB" dirty="0"/>
              <a:t> </a:t>
            </a:r>
            <a:r>
              <a:rPr lang="en-GB" dirty="0" err="1"/>
              <a:t>nochmal</a:t>
            </a:r>
            <a:r>
              <a:rPr lang="en-GB" dirty="0"/>
              <a:t> die </a:t>
            </a:r>
            <a:r>
              <a:rPr lang="en-GB" dirty="0" err="1"/>
              <a:t>Wichtigkeit</a:t>
            </a:r>
            <a:r>
              <a:rPr lang="en-GB" dirty="0"/>
              <a:t> des Mindset-</a:t>
            </a:r>
            <a:r>
              <a:rPr lang="en-GB" dirty="0" err="1"/>
              <a:t>Wandels</a:t>
            </a:r>
            <a:r>
              <a:rPr lang="en-GB" dirty="0"/>
              <a:t> </a:t>
            </a:r>
            <a:r>
              <a:rPr lang="en-GB" dirty="0" err="1"/>
              <a:t>für</a:t>
            </a:r>
            <a:r>
              <a:rPr lang="en-GB" dirty="0"/>
              <a:t> das Team/die Organisation.. </a:t>
            </a:r>
          </a:p>
          <a:p>
            <a:pPr marL="285750" indent="-285750">
              <a:buFont typeface="Arial" panose="020B0604020202020204" pitchFamily="34" charset="0"/>
              <a:buChar char="•"/>
            </a:pPr>
            <a:r>
              <a:rPr lang="en-GB" b="1" dirty="0"/>
              <a:t>Reinforcement: </a:t>
            </a:r>
            <a:r>
              <a:rPr lang="en-GB" dirty="0"/>
              <a:t>In </a:t>
            </a:r>
            <a:r>
              <a:rPr lang="en-GB" dirty="0" err="1"/>
              <a:t>dieser</a:t>
            </a:r>
            <a:r>
              <a:rPr lang="en-GB" dirty="0"/>
              <a:t> Phase </a:t>
            </a:r>
            <a:r>
              <a:rPr lang="en-GB" dirty="0" err="1"/>
              <a:t>geht</a:t>
            </a:r>
            <a:r>
              <a:rPr lang="en-GB" dirty="0"/>
              <a:t> es um die </a:t>
            </a:r>
            <a:r>
              <a:rPr lang="en-GB" dirty="0" err="1"/>
              <a:t>nachhaltige</a:t>
            </a:r>
            <a:r>
              <a:rPr lang="en-GB" dirty="0"/>
              <a:t> und </a:t>
            </a:r>
            <a:r>
              <a:rPr lang="en-GB" dirty="0" err="1"/>
              <a:t>langfristige</a:t>
            </a:r>
            <a:r>
              <a:rPr lang="en-GB" dirty="0"/>
              <a:t> </a:t>
            </a:r>
            <a:r>
              <a:rPr lang="en-GB" dirty="0" err="1"/>
              <a:t>Bestärkung</a:t>
            </a:r>
            <a:r>
              <a:rPr lang="en-GB" dirty="0"/>
              <a:t> des Growth Mindsets </a:t>
            </a:r>
            <a:r>
              <a:rPr lang="en-GB" dirty="0" err="1"/>
              <a:t>innerhalb</a:t>
            </a:r>
            <a:r>
              <a:rPr lang="en-GB" dirty="0"/>
              <a:t> des Teams/der Organisation. </a:t>
            </a:r>
            <a:r>
              <a:rPr lang="en-GB" dirty="0" err="1"/>
              <a:t>Diese</a:t>
            </a:r>
            <a:r>
              <a:rPr lang="en-GB" dirty="0"/>
              <a:t> Phase </a:t>
            </a:r>
            <a:r>
              <a:rPr lang="en-GB" dirty="0" err="1"/>
              <a:t>ist</a:t>
            </a:r>
            <a:r>
              <a:rPr lang="en-GB" dirty="0"/>
              <a:t> </a:t>
            </a:r>
            <a:r>
              <a:rPr lang="en-GB" dirty="0" err="1"/>
              <a:t>vor</a:t>
            </a:r>
            <a:r>
              <a:rPr lang="en-GB" dirty="0"/>
              <a:t> </a:t>
            </a:r>
            <a:r>
              <a:rPr lang="en-GB" dirty="0" err="1"/>
              <a:t>allem</a:t>
            </a:r>
            <a:r>
              <a:rPr lang="en-GB" dirty="0"/>
              <a:t> </a:t>
            </a:r>
            <a:r>
              <a:rPr lang="en-GB" dirty="0" err="1"/>
              <a:t>erfolgreich</a:t>
            </a:r>
            <a:r>
              <a:rPr lang="en-GB" dirty="0"/>
              <a:t>, </a:t>
            </a:r>
            <a:r>
              <a:rPr lang="en-GB" dirty="0" err="1"/>
              <a:t>wenn</a:t>
            </a:r>
            <a:r>
              <a:rPr lang="en-GB" dirty="0"/>
              <a:t> die </a:t>
            </a:r>
            <a:r>
              <a:rPr lang="en-GB" dirty="0" err="1"/>
              <a:t>Führungskräfte</a:t>
            </a:r>
            <a:r>
              <a:rPr lang="en-GB" dirty="0"/>
              <a:t> das Growth Mindset </a:t>
            </a:r>
            <a:r>
              <a:rPr lang="en-GB" dirty="0" err="1"/>
              <a:t>vorleben</a:t>
            </a:r>
            <a:r>
              <a:rPr lang="en-GB" dirty="0"/>
              <a:t> und </a:t>
            </a:r>
            <a:r>
              <a:rPr lang="en-GB" dirty="0" err="1"/>
              <a:t>ihre</a:t>
            </a:r>
            <a:r>
              <a:rPr lang="en-GB" dirty="0"/>
              <a:t> </a:t>
            </a:r>
            <a:r>
              <a:rPr lang="en-GB" dirty="0" err="1"/>
              <a:t>Mitarbeitenden</a:t>
            </a:r>
            <a:r>
              <a:rPr lang="en-GB" dirty="0"/>
              <a:t> </a:t>
            </a:r>
            <a:r>
              <a:rPr lang="en-GB" dirty="0" err="1"/>
              <a:t>dazu</a:t>
            </a:r>
            <a:r>
              <a:rPr lang="en-GB" dirty="0"/>
              <a:t> </a:t>
            </a:r>
            <a:r>
              <a:rPr lang="en-GB" dirty="0" err="1"/>
              <a:t>ermutigen</a:t>
            </a:r>
            <a:r>
              <a:rPr lang="en-GB" dirty="0"/>
              <a:t> </a:t>
            </a:r>
            <a:r>
              <a:rPr lang="en-GB" dirty="0" err="1"/>
              <a:t>weiterhin</a:t>
            </a:r>
            <a:r>
              <a:rPr lang="en-GB" dirty="0"/>
              <a:t> </a:t>
            </a:r>
            <a:r>
              <a:rPr lang="en-GB" dirty="0" err="1"/>
              <a:t>über</a:t>
            </a:r>
            <a:r>
              <a:rPr lang="en-GB" dirty="0"/>
              <a:t> </a:t>
            </a:r>
            <a:r>
              <a:rPr lang="en-GB" dirty="0" err="1"/>
              <a:t>ihr</a:t>
            </a:r>
            <a:r>
              <a:rPr lang="en-GB" dirty="0"/>
              <a:t> Mindset </a:t>
            </a:r>
            <a:r>
              <a:rPr lang="en-GB" dirty="0" err="1"/>
              <a:t>zu</a:t>
            </a:r>
            <a:r>
              <a:rPr lang="en-GB" dirty="0"/>
              <a:t> </a:t>
            </a:r>
            <a:r>
              <a:rPr lang="en-GB" dirty="0" err="1"/>
              <a:t>reflektieren</a:t>
            </a:r>
            <a:r>
              <a:rPr lang="en-GB" dirty="0"/>
              <a:t>. </a:t>
            </a:r>
            <a:r>
              <a:rPr lang="en-GB" dirty="0" err="1"/>
              <a:t>Im</a:t>
            </a:r>
            <a:r>
              <a:rPr lang="en-GB" dirty="0"/>
              <a:t> </a:t>
            </a:r>
            <a:r>
              <a:rPr lang="en-GB" dirty="0" err="1"/>
              <a:t>Organisationskontext</a:t>
            </a:r>
            <a:r>
              <a:rPr lang="en-GB" dirty="0"/>
              <a:t> </a:t>
            </a:r>
            <a:r>
              <a:rPr lang="en-GB" dirty="0" err="1"/>
              <a:t>kann</a:t>
            </a:r>
            <a:r>
              <a:rPr lang="en-GB" dirty="0"/>
              <a:t> dies </a:t>
            </a:r>
            <a:r>
              <a:rPr lang="en-GB" dirty="0" err="1"/>
              <a:t>auch</a:t>
            </a:r>
            <a:r>
              <a:rPr lang="en-GB" dirty="0"/>
              <a:t> </a:t>
            </a:r>
            <a:r>
              <a:rPr lang="en-GB" dirty="0" err="1"/>
              <a:t>durch</a:t>
            </a:r>
            <a:r>
              <a:rPr lang="en-GB" dirty="0"/>
              <a:t> (</a:t>
            </a:r>
            <a:r>
              <a:rPr lang="en-GB" dirty="0" err="1"/>
              <a:t>organisationsweite</a:t>
            </a:r>
            <a:r>
              <a:rPr lang="en-GB" dirty="0"/>
              <a:t>) </a:t>
            </a:r>
            <a:r>
              <a:rPr lang="en-GB" dirty="0" err="1"/>
              <a:t>Spiele</a:t>
            </a:r>
            <a:r>
              <a:rPr lang="en-GB" dirty="0"/>
              <a:t> (Gamification) </a:t>
            </a:r>
            <a:r>
              <a:rPr lang="en-GB" dirty="0" err="1"/>
              <a:t>oder</a:t>
            </a:r>
            <a:r>
              <a:rPr lang="en-GB" dirty="0"/>
              <a:t> Challenges </a:t>
            </a:r>
            <a:r>
              <a:rPr lang="en-GB" dirty="0" err="1"/>
              <a:t>langfristig</a:t>
            </a:r>
            <a:r>
              <a:rPr lang="en-GB" dirty="0"/>
              <a:t> </a:t>
            </a:r>
            <a:r>
              <a:rPr lang="en-GB" dirty="0" err="1"/>
              <a:t>unterstützt</a:t>
            </a:r>
            <a:r>
              <a:rPr lang="en-GB" dirty="0"/>
              <a:t> </a:t>
            </a:r>
            <a:r>
              <a:rPr lang="en-GB" dirty="0" err="1"/>
              <a:t>werden</a:t>
            </a:r>
            <a:r>
              <a:rPr lang="en-GB" dirty="0"/>
              <a:t>. </a:t>
            </a:r>
            <a:endParaRPr lang="en-DE" dirty="0"/>
          </a:p>
        </p:txBody>
      </p:sp>
      <p:sp>
        <p:nvSpPr>
          <p:cNvPr id="4" name="Slide Number Placeholder 3"/>
          <p:cNvSpPr>
            <a:spLocks noGrp="1"/>
          </p:cNvSpPr>
          <p:nvPr>
            <p:ph type="sldNum" sz="quarter" idx="5"/>
          </p:nvPr>
        </p:nvSpPr>
        <p:spPr/>
        <p:txBody>
          <a:bodyPr/>
          <a:lstStyle/>
          <a:p>
            <a:fld id="{577F3CE7-ED39-4DCA-B997-3091546AA5B2}" type="slidenum">
              <a:rPr lang="de-DE" smtClean="0"/>
              <a:t>35</a:t>
            </a:fld>
            <a:endParaRPr lang="de-DE"/>
          </a:p>
        </p:txBody>
      </p:sp>
    </p:spTree>
    <p:extLst>
      <p:ext uri="{BB962C8B-B14F-4D97-AF65-F5344CB8AC3E}">
        <p14:creationId xmlns:p14="http://schemas.microsoft.com/office/powerpoint/2010/main" val="2699679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a:latin typeface="Arial" panose="020B0604020202020204" pitchFamily="34" charset="0"/>
                <a:cs typeface="Arial" panose="020B0604020202020204" pitchFamily="34" charset="0"/>
              </a:rPr>
              <a:t>Geschichten gibt es, seitdem es Menschen gibt. </a:t>
            </a:r>
          </a:p>
          <a:p>
            <a:pPr algn="l"/>
            <a:r>
              <a:rPr lang="de-DE" sz="1200" dirty="0">
                <a:latin typeface="Arial" panose="020B0604020202020204" pitchFamily="34" charset="0"/>
                <a:cs typeface="Arial" panose="020B0604020202020204" pitchFamily="34" charset="0"/>
              </a:rPr>
              <a:t>Es geht nicht nur um Nachrichten, sondern um deren Bedeutung. </a:t>
            </a:r>
          </a:p>
          <a:p>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Geschichten werden vom </a:t>
            </a:r>
            <a:r>
              <a:rPr lang="de-DE" sz="1200" b="0" i="0" u="none" strike="noStrike" kern="1200" baseline="0" dirty="0" err="1">
                <a:solidFill>
                  <a:schemeClr val="tx1"/>
                </a:solidFill>
                <a:latin typeface="Arial" panose="020B0604020202020204" pitchFamily="34" charset="0"/>
                <a:ea typeface="+mn-ea"/>
                <a:cs typeface="Arial" panose="020B0604020202020204" pitchFamily="34" charset="0"/>
              </a:rPr>
              <a:t>Storyteller</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 nicht nur durch Erzählen verbreitet, sie werden auch von ihm entwickelt, initiiert und bekommen durch ihn und dessen Persönlichkeit Leben eingehaucht. Zu den Erzählenden gehören Vortragende, Schauspieler, Sänger, Regisseure, Lehrer, aber heutzutage auch das Publikum, das beispielsweise im </a:t>
            </a:r>
            <a:r>
              <a:rPr lang="de-DE" sz="1200" b="0" i="0" u="none" strike="noStrike" kern="1200" baseline="0" dirty="0" err="1">
                <a:solidFill>
                  <a:schemeClr val="tx1"/>
                </a:solidFill>
                <a:latin typeface="Arial" panose="020B0604020202020204" pitchFamily="34" charset="0"/>
                <a:ea typeface="+mn-ea"/>
                <a:cs typeface="Arial" panose="020B0604020202020204" pitchFamily="34" charset="0"/>
              </a:rPr>
              <a:t>Social</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 Web Geschichten als Initiator für Reaktionen und eigene Erzählvisionen sehen. </a:t>
            </a:r>
            <a:r>
              <a:rPr lang="de-DE" sz="1200" b="0" i="0" u="none" kern="1200" dirty="0">
                <a:solidFill>
                  <a:schemeClr val="tx1"/>
                </a:solidFill>
                <a:effectLst/>
                <a:latin typeface="Arial" panose="020B0604020202020204" pitchFamily="34" charset="0"/>
                <a:ea typeface="+mn-ea"/>
                <a:cs typeface="Arial" panose="020B0604020202020204" pitchFamily="34" charset="0"/>
              </a:rPr>
              <a:t>Religiöse Inhalte werden auf der ganzen Welt als Geschichten vermittelt. Am bekanntesten sind das Alte und das Neue Testament,  und der Talmud. In Andachten erzählen Prediger oft metaphorische Geschichten, um den Gläubigen ihre religiösen Botschaften nahezubringen.</a:t>
            </a:r>
            <a:endParaRPr lang="de-DE" sz="1200" u="none"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36</a:t>
            </a:fld>
            <a:endParaRPr lang="de-DE"/>
          </a:p>
        </p:txBody>
      </p:sp>
    </p:spTree>
    <p:extLst>
      <p:ext uri="{BB962C8B-B14F-4D97-AF65-F5344CB8AC3E}">
        <p14:creationId xmlns:p14="http://schemas.microsoft.com/office/powerpoint/2010/main" val="878575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a:latin typeface="Arial" panose="020B0604020202020204" pitchFamily="34" charset="0"/>
                <a:cs typeface="Arial" panose="020B0604020202020204" pitchFamily="34" charset="0"/>
              </a:rPr>
              <a:t>Frage an TN: Haben Sie</a:t>
            </a:r>
            <a:r>
              <a:rPr lang="de-DE" sz="1200" b="1" baseline="0">
                <a:latin typeface="Arial" panose="020B0604020202020204" pitchFamily="34" charset="0"/>
                <a:cs typeface="Arial" panose="020B0604020202020204" pitchFamily="34" charset="0"/>
              </a:rPr>
              <a:t> schon einmal bewusst Story </a:t>
            </a:r>
            <a:r>
              <a:rPr lang="de-DE" sz="1200" b="1" baseline="0" err="1">
                <a:latin typeface="Arial" panose="020B0604020202020204" pitchFamily="34" charset="0"/>
                <a:cs typeface="Arial" panose="020B0604020202020204" pitchFamily="34" charset="0"/>
              </a:rPr>
              <a:t>Telling</a:t>
            </a:r>
            <a:r>
              <a:rPr lang="de-DE" sz="1200" b="1" baseline="0">
                <a:latin typeface="Arial" panose="020B0604020202020204" pitchFamily="34" charset="0"/>
                <a:cs typeface="Arial" panose="020B0604020202020204" pitchFamily="34" charset="0"/>
              </a:rPr>
              <a:t> angewandt?</a:t>
            </a:r>
            <a:endParaRPr lang="de-DE" sz="1200" b="1">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38</a:t>
            </a:fld>
            <a:endParaRPr lang="de-DE"/>
          </a:p>
        </p:txBody>
      </p:sp>
    </p:spTree>
    <p:extLst>
      <p:ext uri="{BB962C8B-B14F-4D97-AF65-F5344CB8AC3E}">
        <p14:creationId xmlns:p14="http://schemas.microsoft.com/office/powerpoint/2010/main" val="2403112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a:latin typeface="Arial" panose="020B0604020202020204" pitchFamily="34" charset="0"/>
                <a:cs typeface="Arial" panose="020B0604020202020204" pitchFamily="34" charset="0"/>
              </a:rPr>
              <a:t>Hier wird nur vermittelt,</a:t>
            </a:r>
            <a:r>
              <a:rPr lang="de-DE" sz="1200" b="0" baseline="0">
                <a:latin typeface="Arial" panose="020B0604020202020204" pitchFamily="34" charset="0"/>
                <a:cs typeface="Arial" panose="020B0604020202020204" pitchFamily="34" charset="0"/>
              </a:rPr>
              <a:t> dass Story </a:t>
            </a:r>
            <a:r>
              <a:rPr lang="de-DE" sz="1200" b="0" baseline="0" err="1">
                <a:latin typeface="Arial" panose="020B0604020202020204" pitchFamily="34" charset="0"/>
                <a:cs typeface="Arial" panose="020B0604020202020204" pitchFamily="34" charset="0"/>
              </a:rPr>
              <a:t>Telling</a:t>
            </a:r>
            <a:r>
              <a:rPr lang="de-DE" sz="1200" b="0" baseline="0">
                <a:latin typeface="Arial" panose="020B0604020202020204" pitchFamily="34" charset="0"/>
                <a:cs typeface="Arial" panose="020B0604020202020204" pitchFamily="34" charset="0"/>
              </a:rPr>
              <a:t> wichtig ist, um alle Mitarbeitenden mitzunehmen. Dies ist kein inhaltlich vollständiger Workshop zum Thema. </a:t>
            </a:r>
            <a:endParaRPr lang="de-DE" sz="1200" b="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39</a:t>
            </a:fld>
            <a:endParaRPr lang="de-DE"/>
          </a:p>
        </p:txBody>
      </p:sp>
    </p:spTree>
    <p:extLst>
      <p:ext uri="{BB962C8B-B14F-4D97-AF65-F5344CB8AC3E}">
        <p14:creationId xmlns:p14="http://schemas.microsoft.com/office/powerpoint/2010/main" val="447393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40</a:t>
            </a:fld>
            <a:endParaRPr lang="de-DE"/>
          </a:p>
        </p:txBody>
      </p:sp>
    </p:spTree>
    <p:extLst>
      <p:ext uri="{BB962C8B-B14F-4D97-AF65-F5344CB8AC3E}">
        <p14:creationId xmlns:p14="http://schemas.microsoft.com/office/powerpoint/2010/main" val="367496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Vermittlung, dass es sich</a:t>
            </a:r>
            <a:r>
              <a:rPr lang="de-DE" baseline="0"/>
              <a:t> um einen interaktiven Workshop handelt, der von der Mitarbeit lebt.</a:t>
            </a:r>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41</a:t>
            </a:fld>
            <a:endParaRPr lang="de-DE"/>
          </a:p>
        </p:txBody>
      </p:sp>
    </p:spTree>
    <p:extLst>
      <p:ext uri="{BB962C8B-B14F-4D97-AF65-F5344CB8AC3E}">
        <p14:creationId xmlns:p14="http://schemas.microsoft.com/office/powerpoint/2010/main" val="160401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latin typeface="Arial" panose="020B0604020202020204" pitchFamily="34" charset="0"/>
                <a:cs typeface="Arial" panose="020B0604020202020204" pitchFamily="34" charset="0"/>
              </a:rPr>
              <a:t>Spielregeln für einen </a:t>
            </a:r>
            <a:r>
              <a:rPr lang="de-DE" sz="1200" b="1" dirty="0" err="1">
                <a:latin typeface="Arial" panose="020B0604020202020204" pitchFamily="34" charset="0"/>
                <a:cs typeface="Arial" panose="020B0604020202020204" pitchFamily="34" charset="0"/>
              </a:rPr>
              <a:t>virtiuellen</a:t>
            </a:r>
            <a:r>
              <a:rPr lang="de-DE" sz="1200" b="1" dirty="0">
                <a:latin typeface="Arial" panose="020B0604020202020204" pitchFamily="34" charset="0"/>
                <a:cs typeface="Arial" panose="020B0604020202020204" pitchFamily="34" charset="0"/>
              </a:rPr>
              <a:t> Workshop </a:t>
            </a:r>
            <a:r>
              <a:rPr lang="de-DE" sz="1200" b="1" dirty="0">
                <a:latin typeface="Arial" panose="020B0604020202020204" pitchFamily="34" charset="0"/>
                <a:cs typeface="Arial" panose="020B0604020202020204" pitchFamily="34" charset="0"/>
                <a:sym typeface="Wingdings" pitchFamily="2" charset="2"/>
              </a:rPr>
              <a:t> bei einem Präsenzworkshop entsprechend anpassen</a:t>
            </a:r>
            <a:r>
              <a:rPr lang="de-DE" sz="1200" b="1" dirty="0">
                <a:latin typeface="Arial" panose="020B0604020202020204" pitchFamily="34" charset="0"/>
                <a:cs typeface="Arial" panose="020B0604020202020204" pitchFamily="34" charset="0"/>
              </a:rPr>
              <a:t>.</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Fehlen Ihnen noch weitere Regeln?</a:t>
            </a:r>
          </a:p>
          <a:p>
            <a:r>
              <a:rPr lang="de-DE" sz="1200" dirty="0">
                <a:latin typeface="Arial" panose="020B0604020202020204" pitchFamily="34" charset="0"/>
                <a:cs typeface="Arial" panose="020B0604020202020204" pitchFamily="34" charset="0"/>
              </a:rPr>
              <a:t>Spielregeln von </a:t>
            </a:r>
            <a:r>
              <a:rPr lang="de-DE" sz="1200" dirty="0" err="1">
                <a:latin typeface="Arial" panose="020B0604020202020204" pitchFamily="34" charset="0"/>
                <a:cs typeface="Arial" panose="020B0604020202020204" pitchFamily="34" charset="0"/>
              </a:rPr>
              <a:t>Teilnehmer:innen</a:t>
            </a:r>
            <a:r>
              <a:rPr lang="de-DE" sz="1200" baseline="0" dirty="0">
                <a:latin typeface="Arial" panose="020B0604020202020204" pitchFamily="34" charset="0"/>
                <a:cs typeface="Arial" panose="020B0604020202020204" pitchFamily="34" charset="0"/>
              </a:rPr>
              <a:t> bestätigen lassen.</a:t>
            </a:r>
          </a:p>
        </p:txBody>
      </p:sp>
      <p:sp>
        <p:nvSpPr>
          <p:cNvPr id="4" name="Foliennummernplatzhalter 3"/>
          <p:cNvSpPr>
            <a:spLocks noGrp="1"/>
          </p:cNvSpPr>
          <p:nvPr>
            <p:ph type="sldNum" sz="quarter" idx="10"/>
          </p:nvPr>
        </p:nvSpPr>
        <p:spPr/>
        <p:txBody>
          <a:bodyPr/>
          <a:lstStyle/>
          <a:p>
            <a:fld id="{577F3CE7-ED39-4DCA-B997-3091546AA5B2}" type="slidenum">
              <a:rPr lang="de-DE" smtClean="0"/>
              <a:t>5</a:t>
            </a:fld>
            <a:endParaRPr lang="de-DE"/>
          </a:p>
        </p:txBody>
      </p:sp>
    </p:spTree>
    <p:extLst>
      <p:ext uri="{BB962C8B-B14F-4D97-AF65-F5344CB8AC3E}">
        <p14:creationId xmlns:p14="http://schemas.microsoft.com/office/powerpoint/2010/main" val="3091102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0" dirty="0">
                <a:solidFill>
                  <a:srgbClr val="000000"/>
                </a:solidFill>
                <a:latin typeface="Arial"/>
                <a:ea typeface="Calibri" panose="020F0502020204030204" pitchFamily="34" charset="0"/>
                <a:cs typeface="Times New Roman" panose="02020603050405020304" pitchFamily="18" charset="0"/>
              </a:rPr>
              <a:t>Aufgabe der Führungskraft nur der Führungskraft zeigen. Im Präsenz-Workshop ggf. diese Folie ausdrucken und in der Präsentation ausblenden. Im virtuellen Workshop diese Folie der Führungskraft gesondert zukommen lassen und in der Präsentation ausblenden. </a:t>
            </a:r>
          </a:p>
          <a:p>
            <a:endParaRPr lang="de-DE" b="1" i="1" dirty="0"/>
          </a:p>
        </p:txBody>
      </p:sp>
      <p:sp>
        <p:nvSpPr>
          <p:cNvPr id="4" name="Foliennummernplatzhalter 3"/>
          <p:cNvSpPr>
            <a:spLocks noGrp="1"/>
          </p:cNvSpPr>
          <p:nvPr>
            <p:ph type="sldNum" sz="quarter" idx="10"/>
          </p:nvPr>
        </p:nvSpPr>
        <p:spPr/>
        <p:txBody>
          <a:bodyPr/>
          <a:lstStyle/>
          <a:p>
            <a:fld id="{577F3CE7-ED39-4DCA-B997-3091546AA5B2}" type="slidenum">
              <a:rPr lang="de-DE" smtClean="0"/>
              <a:t>45</a:t>
            </a:fld>
            <a:endParaRPr lang="de-DE"/>
          </a:p>
        </p:txBody>
      </p:sp>
    </p:spTree>
    <p:extLst>
      <p:ext uri="{BB962C8B-B14F-4D97-AF65-F5344CB8AC3E}">
        <p14:creationId xmlns:p14="http://schemas.microsoft.com/office/powerpoint/2010/main" val="528350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t>Wiederholung der Aufgabenstellung. </a:t>
            </a:r>
          </a:p>
          <a:p>
            <a:endParaRPr lang="de-DE" b="0" i="0" dirty="0"/>
          </a:p>
          <a:p>
            <a:r>
              <a:rPr lang="de-DE" b="0" i="0" dirty="0"/>
              <a:t>Organisation im Präsenzworkshop: Teilnehmende am Rollenspiel ggf. mit Rücken zueinander gewandt platzieren.</a:t>
            </a:r>
          </a:p>
          <a:p>
            <a:r>
              <a:rPr lang="de-DE" b="0" i="0" dirty="0"/>
              <a:t>Organisation im virtuellen Workshop: Rollenspiele via Break-Out Sessions. </a:t>
            </a:r>
          </a:p>
        </p:txBody>
      </p:sp>
      <p:sp>
        <p:nvSpPr>
          <p:cNvPr id="4" name="Foliennummernplatzhalter 3"/>
          <p:cNvSpPr>
            <a:spLocks noGrp="1"/>
          </p:cNvSpPr>
          <p:nvPr>
            <p:ph type="sldNum" sz="quarter" idx="10"/>
          </p:nvPr>
        </p:nvSpPr>
        <p:spPr/>
        <p:txBody>
          <a:bodyPr/>
          <a:lstStyle/>
          <a:p>
            <a:fld id="{577F3CE7-ED39-4DCA-B997-3091546AA5B2}" type="slidenum">
              <a:rPr lang="de-DE" smtClean="0"/>
              <a:t>47</a:t>
            </a:fld>
            <a:endParaRPr lang="de-DE"/>
          </a:p>
        </p:txBody>
      </p:sp>
    </p:spTree>
    <p:extLst>
      <p:ext uri="{BB962C8B-B14F-4D97-AF65-F5344CB8AC3E}">
        <p14:creationId xmlns:p14="http://schemas.microsoft.com/office/powerpoint/2010/main" val="823803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Debriefing nach der Durchführung des Rollenspiels. </a:t>
            </a:r>
          </a:p>
        </p:txBody>
      </p:sp>
      <p:sp>
        <p:nvSpPr>
          <p:cNvPr id="4" name="Slide Number Placeholder 3"/>
          <p:cNvSpPr>
            <a:spLocks noGrp="1"/>
          </p:cNvSpPr>
          <p:nvPr>
            <p:ph type="sldNum" sz="quarter" idx="5"/>
          </p:nvPr>
        </p:nvSpPr>
        <p:spPr/>
        <p:txBody>
          <a:bodyPr/>
          <a:lstStyle/>
          <a:p>
            <a:fld id="{577F3CE7-ED39-4DCA-B997-3091546AA5B2}" type="slidenum">
              <a:rPr lang="de-DE" smtClean="0"/>
              <a:t>48</a:t>
            </a:fld>
            <a:endParaRPr lang="de-DE"/>
          </a:p>
        </p:txBody>
      </p:sp>
    </p:spTree>
    <p:extLst>
      <p:ext uri="{BB962C8B-B14F-4D97-AF65-F5344CB8AC3E}">
        <p14:creationId xmlns:p14="http://schemas.microsoft.com/office/powerpoint/2010/main" val="3489928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a:latin typeface="Arial" panose="020B0604020202020204" pitchFamily="34" charset="0"/>
                <a:cs typeface="Arial" panose="020B0604020202020204" pitchFamily="34" charset="0"/>
              </a:rPr>
              <a:t>Frage</a:t>
            </a:r>
            <a:r>
              <a:rPr lang="de-DE" sz="1200" b="1" baseline="0">
                <a:latin typeface="Arial" panose="020B0604020202020204" pitchFamily="34" charset="0"/>
                <a:cs typeface="Arial" panose="020B0604020202020204" pitchFamily="34" charset="0"/>
              </a:rPr>
              <a:t> an TN: Was ist Ihrer Meinung nach das Ziel des Rollenspiels?</a:t>
            </a:r>
            <a:endParaRPr lang="de-DE" sz="1200" b="1">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49</a:t>
            </a:fld>
            <a:endParaRPr lang="de-DE"/>
          </a:p>
        </p:txBody>
      </p:sp>
    </p:spTree>
    <p:extLst>
      <p:ext uri="{BB962C8B-B14F-4D97-AF65-F5344CB8AC3E}">
        <p14:creationId xmlns:p14="http://schemas.microsoft.com/office/powerpoint/2010/main" val="3955223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50</a:t>
            </a:fld>
            <a:endParaRPr lang="de-DE"/>
          </a:p>
        </p:txBody>
      </p:sp>
    </p:spTree>
    <p:extLst>
      <p:ext uri="{BB962C8B-B14F-4D97-AF65-F5344CB8AC3E}">
        <p14:creationId xmlns:p14="http://schemas.microsoft.com/office/powerpoint/2010/main" val="2759283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51</a:t>
            </a:fld>
            <a:endParaRPr lang="de-DE"/>
          </a:p>
        </p:txBody>
      </p:sp>
    </p:spTree>
    <p:extLst>
      <p:ext uri="{BB962C8B-B14F-4D97-AF65-F5344CB8AC3E}">
        <p14:creationId xmlns:p14="http://schemas.microsoft.com/office/powerpoint/2010/main" val="1518941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52</a:t>
            </a:fld>
            <a:endParaRPr lang="de-DE"/>
          </a:p>
        </p:txBody>
      </p:sp>
    </p:spTree>
    <p:extLst>
      <p:ext uri="{BB962C8B-B14F-4D97-AF65-F5344CB8AC3E}">
        <p14:creationId xmlns:p14="http://schemas.microsoft.com/office/powerpoint/2010/main" val="484947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53</a:t>
            </a:fld>
            <a:endParaRPr lang="de-DE"/>
          </a:p>
        </p:txBody>
      </p:sp>
    </p:spTree>
    <p:extLst>
      <p:ext uri="{BB962C8B-B14F-4D97-AF65-F5344CB8AC3E}">
        <p14:creationId xmlns:p14="http://schemas.microsoft.com/office/powerpoint/2010/main" val="2524169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Erstellen Sie über z.B. über https://</a:t>
            </a:r>
            <a:r>
              <a:rPr lang="de-DE" dirty="0" err="1"/>
              <a:t>www.mentimeter.com</a:t>
            </a:r>
            <a:r>
              <a:rPr lang="de-DE" dirty="0"/>
              <a:t>/ ein </a:t>
            </a:r>
            <a:r>
              <a:rPr lang="de-DE" dirty="0" err="1"/>
              <a:t>Mentimeter</a:t>
            </a:r>
            <a:r>
              <a:rPr lang="de-DE" dirty="0"/>
              <a:t> (Wortwolke),</a:t>
            </a:r>
            <a:r>
              <a:rPr lang="de-DE" baseline="0" dirty="0"/>
              <a:t> über welches die TN eintragen, was sie vom heutigen Tag mitnehmen. Alternativ können Schlagworte über den Chat gesammelt werden.</a:t>
            </a:r>
          </a:p>
          <a:p>
            <a:r>
              <a:rPr lang="de-DE" baseline="0" dirty="0"/>
              <a:t>Feedback einfordern, entweder direkt oder im Nachgang.</a:t>
            </a:r>
            <a:endParaRPr lang="de-DE" dirty="0"/>
          </a:p>
        </p:txBody>
      </p:sp>
      <p:sp>
        <p:nvSpPr>
          <p:cNvPr id="4" name="Foliennummernplatzhalter 3"/>
          <p:cNvSpPr>
            <a:spLocks noGrp="1"/>
          </p:cNvSpPr>
          <p:nvPr>
            <p:ph type="sldNum" sz="quarter" idx="10"/>
          </p:nvPr>
        </p:nvSpPr>
        <p:spPr/>
        <p:txBody>
          <a:bodyPr/>
          <a:lstStyle/>
          <a:p>
            <a:fld id="{577F3CE7-ED39-4DCA-B997-3091546AA5B2}" type="slidenum">
              <a:rPr lang="de-DE" smtClean="0"/>
              <a:t>54</a:t>
            </a:fld>
            <a:endParaRPr lang="de-DE"/>
          </a:p>
        </p:txBody>
      </p:sp>
    </p:spTree>
    <p:extLst>
      <p:ext uri="{BB962C8B-B14F-4D97-AF65-F5344CB8AC3E}">
        <p14:creationId xmlns:p14="http://schemas.microsoft.com/office/powerpoint/2010/main" val="2103684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Je</a:t>
            </a:r>
            <a:r>
              <a:rPr lang="de-DE" baseline="0"/>
              <a:t> nach Bedarf, </a:t>
            </a:r>
            <a:r>
              <a:rPr lang="de-DE" baseline="0" err="1"/>
              <a:t>Teilnehmer:innen</a:t>
            </a:r>
            <a:r>
              <a:rPr lang="de-DE" baseline="0"/>
              <a:t> und </a:t>
            </a:r>
            <a:r>
              <a:rPr lang="de-DE" baseline="0" err="1"/>
              <a:t>Referent:innenkreis</a:t>
            </a:r>
            <a:r>
              <a:rPr lang="de-DE" baseline="0"/>
              <a:t> individuelles </a:t>
            </a:r>
            <a:r>
              <a:rPr lang="de-DE" baseline="0" err="1"/>
              <a:t>BackUp</a:t>
            </a:r>
            <a:r>
              <a:rPr lang="de-DE" baseline="0"/>
              <a:t> erstellen.</a:t>
            </a:r>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55</a:t>
            </a:fld>
            <a:endParaRPr lang="de-DE"/>
          </a:p>
        </p:txBody>
      </p:sp>
    </p:spTree>
    <p:extLst>
      <p:ext uri="{BB962C8B-B14F-4D97-AF65-F5344CB8AC3E}">
        <p14:creationId xmlns:p14="http://schemas.microsoft.com/office/powerpoint/2010/main" val="279398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6</a:t>
            </a:fld>
            <a:endParaRPr lang="de-DE"/>
          </a:p>
        </p:txBody>
      </p:sp>
    </p:spTree>
    <p:extLst>
      <p:ext uri="{BB962C8B-B14F-4D97-AF65-F5344CB8AC3E}">
        <p14:creationId xmlns:p14="http://schemas.microsoft.com/office/powerpoint/2010/main" val="3294200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56</a:t>
            </a:fld>
            <a:endParaRPr lang="de-DE"/>
          </a:p>
        </p:txBody>
      </p:sp>
    </p:spTree>
    <p:extLst>
      <p:ext uri="{BB962C8B-B14F-4D97-AF65-F5344CB8AC3E}">
        <p14:creationId xmlns:p14="http://schemas.microsoft.com/office/powerpoint/2010/main" val="4208402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57</a:t>
            </a:fld>
            <a:endParaRPr lang="de-DE"/>
          </a:p>
        </p:txBody>
      </p:sp>
    </p:spTree>
    <p:extLst>
      <p:ext uri="{BB962C8B-B14F-4D97-AF65-F5344CB8AC3E}">
        <p14:creationId xmlns:p14="http://schemas.microsoft.com/office/powerpoint/2010/main" val="4087900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58</a:t>
            </a:fld>
            <a:endParaRPr lang="de-DE"/>
          </a:p>
        </p:txBody>
      </p:sp>
    </p:spTree>
    <p:extLst>
      <p:ext uri="{BB962C8B-B14F-4D97-AF65-F5344CB8AC3E}">
        <p14:creationId xmlns:p14="http://schemas.microsoft.com/office/powerpoint/2010/main" val="776550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59</a:t>
            </a:fld>
            <a:endParaRPr lang="de-DE"/>
          </a:p>
        </p:txBody>
      </p:sp>
    </p:spTree>
    <p:extLst>
      <p:ext uri="{BB962C8B-B14F-4D97-AF65-F5344CB8AC3E}">
        <p14:creationId xmlns:p14="http://schemas.microsoft.com/office/powerpoint/2010/main" val="3237509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60</a:t>
            </a:fld>
            <a:endParaRPr lang="de-DE"/>
          </a:p>
        </p:txBody>
      </p:sp>
    </p:spTree>
    <p:extLst>
      <p:ext uri="{BB962C8B-B14F-4D97-AF65-F5344CB8AC3E}">
        <p14:creationId xmlns:p14="http://schemas.microsoft.com/office/powerpoint/2010/main" val="375990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61</a:t>
            </a:fld>
            <a:endParaRPr lang="de-DE"/>
          </a:p>
        </p:txBody>
      </p:sp>
    </p:spTree>
    <p:extLst>
      <p:ext uri="{BB962C8B-B14F-4D97-AF65-F5344CB8AC3E}">
        <p14:creationId xmlns:p14="http://schemas.microsoft.com/office/powerpoint/2010/main" val="4048651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62</a:t>
            </a:fld>
            <a:endParaRPr lang="de-DE"/>
          </a:p>
        </p:txBody>
      </p:sp>
    </p:spTree>
    <p:extLst>
      <p:ext uri="{BB962C8B-B14F-4D97-AF65-F5344CB8AC3E}">
        <p14:creationId xmlns:p14="http://schemas.microsoft.com/office/powerpoint/2010/main" val="1139662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63</a:t>
            </a:fld>
            <a:endParaRPr lang="de-DE"/>
          </a:p>
        </p:txBody>
      </p:sp>
    </p:spTree>
    <p:extLst>
      <p:ext uri="{BB962C8B-B14F-4D97-AF65-F5344CB8AC3E}">
        <p14:creationId xmlns:p14="http://schemas.microsoft.com/office/powerpoint/2010/main" val="135837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Ziele</a:t>
            </a:r>
            <a:r>
              <a:rPr lang="de-DE" sz="1200" baseline="0" dirty="0">
                <a:latin typeface="Arial" panose="020B0604020202020204" pitchFamily="34" charset="0"/>
                <a:cs typeface="Arial" panose="020B0604020202020204" pitchFamily="34" charset="0"/>
              </a:rPr>
              <a:t> nennen – Wann ist der Workshop erfolgreich?</a:t>
            </a:r>
          </a:p>
        </p:txBody>
      </p:sp>
      <p:sp>
        <p:nvSpPr>
          <p:cNvPr id="4" name="Foliennummernplatzhalter 3"/>
          <p:cNvSpPr>
            <a:spLocks noGrp="1"/>
          </p:cNvSpPr>
          <p:nvPr>
            <p:ph type="sldNum" sz="quarter" idx="10"/>
          </p:nvPr>
        </p:nvSpPr>
        <p:spPr/>
        <p:txBody>
          <a:bodyPr/>
          <a:lstStyle/>
          <a:p>
            <a:fld id="{577F3CE7-ED39-4DCA-B997-3091546AA5B2}" type="slidenum">
              <a:rPr lang="de-DE" smtClean="0"/>
              <a:t>7</a:t>
            </a:fld>
            <a:endParaRPr lang="de-DE"/>
          </a:p>
        </p:txBody>
      </p:sp>
    </p:spTree>
    <p:extLst>
      <p:ext uri="{BB962C8B-B14F-4D97-AF65-F5344CB8AC3E}">
        <p14:creationId xmlns:p14="http://schemas.microsoft.com/office/powerpoint/2010/main" val="323185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err="1">
                <a:latin typeface="Arial" panose="020B0604020202020204" pitchFamily="34" charset="0"/>
                <a:cs typeface="Arial" panose="020B0604020202020204" pitchFamily="34" charset="0"/>
              </a:rPr>
              <a:t>Teilnehmer:innen</a:t>
            </a:r>
            <a:r>
              <a:rPr lang="de-DE" sz="1200">
                <a:latin typeface="Arial" panose="020B0604020202020204" pitchFamily="34" charset="0"/>
                <a:cs typeface="Arial" panose="020B0604020202020204" pitchFamily="34" charset="0"/>
              </a:rPr>
              <a:t> nutzen</a:t>
            </a:r>
            <a:r>
              <a:rPr lang="de-DE" sz="1200" baseline="0">
                <a:latin typeface="Arial" panose="020B0604020202020204" pitchFamily="34" charset="0"/>
                <a:cs typeface="Arial" panose="020B0604020202020204" pitchFamily="34" charset="0"/>
              </a:rPr>
              <a:t> Zeichenfunktion, um sich einzuordnen</a:t>
            </a:r>
          </a:p>
          <a:p>
            <a:r>
              <a:rPr lang="de-DE" sz="1200" baseline="0">
                <a:latin typeface="Arial" panose="020B0604020202020204" pitchFamily="34" charset="0"/>
                <a:cs typeface="Arial" panose="020B0604020202020204" pitchFamily="34" charset="0"/>
              </a:rPr>
              <a:t>Frage „Worauf freuen Sie sich?“ kann im Chat oder mündlich (je nach TN-Anzahl) beantwortet werden. Zeit begrenzen</a:t>
            </a:r>
          </a:p>
          <a:p>
            <a:r>
              <a:rPr lang="de-DE" sz="1200" baseline="0">
                <a:latin typeface="Arial" panose="020B0604020202020204" pitchFamily="34" charset="0"/>
                <a:cs typeface="Arial" panose="020B0604020202020204" pitchFamily="34" charset="0"/>
              </a:rPr>
              <a:t>Alternative: </a:t>
            </a:r>
            <a:r>
              <a:rPr lang="de-DE" sz="1200" baseline="0" err="1">
                <a:latin typeface="Arial" panose="020B0604020202020204" pitchFamily="34" charset="0"/>
                <a:cs typeface="Arial" panose="020B0604020202020204" pitchFamily="34" charset="0"/>
              </a:rPr>
              <a:t>Mentimeter</a:t>
            </a:r>
            <a:r>
              <a:rPr lang="de-DE" sz="1200" baseline="0">
                <a:latin typeface="Arial" panose="020B0604020202020204" pitchFamily="34" charset="0"/>
                <a:cs typeface="Arial" panose="020B0604020202020204" pitchFamily="34" charset="0"/>
              </a:rPr>
              <a:t> </a:t>
            </a:r>
            <a:r>
              <a:rPr lang="de-DE" sz="1200">
                <a:latin typeface="Arial" panose="020B0604020202020204" pitchFamily="34" charset="0"/>
                <a:cs typeface="Arial" panose="020B0604020202020204" pitchFamily="34" charset="0"/>
                <a:hlinkClick r:id="rId3"/>
              </a:rPr>
              <a:t>Interactive </a:t>
            </a:r>
            <a:r>
              <a:rPr lang="de-DE" sz="1200" err="1">
                <a:latin typeface="Arial" panose="020B0604020202020204" pitchFamily="34" charset="0"/>
                <a:cs typeface="Arial" panose="020B0604020202020204" pitchFamily="34" charset="0"/>
                <a:hlinkClick r:id="rId3"/>
              </a:rPr>
              <a:t>presentation</a:t>
            </a:r>
            <a:r>
              <a:rPr lang="de-DE" sz="1200">
                <a:latin typeface="Arial" panose="020B0604020202020204" pitchFamily="34" charset="0"/>
                <a:cs typeface="Arial" panose="020B0604020202020204" pitchFamily="34" charset="0"/>
                <a:hlinkClick r:id="rId3"/>
              </a:rPr>
              <a:t> </a:t>
            </a:r>
            <a:r>
              <a:rPr lang="de-DE" sz="1200" err="1">
                <a:latin typeface="Arial" panose="020B0604020202020204" pitchFamily="34" charset="0"/>
                <a:cs typeface="Arial" panose="020B0604020202020204" pitchFamily="34" charset="0"/>
                <a:hlinkClick r:id="rId3"/>
              </a:rPr>
              <a:t>software</a:t>
            </a:r>
            <a:r>
              <a:rPr lang="de-DE" sz="1200">
                <a:latin typeface="Arial" panose="020B0604020202020204" pitchFamily="34" charset="0"/>
                <a:cs typeface="Arial" panose="020B0604020202020204" pitchFamily="34" charset="0"/>
                <a:hlinkClick r:id="rId3"/>
              </a:rPr>
              <a:t> - </a:t>
            </a:r>
            <a:r>
              <a:rPr lang="de-DE" sz="1200" err="1">
                <a:latin typeface="Arial" panose="020B0604020202020204" pitchFamily="34" charset="0"/>
                <a:cs typeface="Arial" panose="020B0604020202020204" pitchFamily="34" charset="0"/>
                <a:hlinkClick r:id="rId3"/>
              </a:rPr>
              <a:t>Mentimeter</a:t>
            </a:r>
            <a:endParaRPr lang="de-DE" sz="120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577F3CE7-ED39-4DCA-B997-3091546AA5B2}" type="slidenum">
              <a:rPr lang="de-DE" smtClean="0"/>
              <a:t>8</a:t>
            </a:fld>
            <a:endParaRPr lang="de-DE"/>
          </a:p>
        </p:txBody>
      </p:sp>
    </p:spTree>
    <p:extLst>
      <p:ext uri="{BB962C8B-B14F-4D97-AF65-F5344CB8AC3E}">
        <p14:creationId xmlns:p14="http://schemas.microsoft.com/office/powerpoint/2010/main" val="26272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9</a:t>
            </a:fld>
            <a:endParaRPr lang="de-DE"/>
          </a:p>
        </p:txBody>
      </p:sp>
    </p:spTree>
    <p:extLst>
      <p:ext uri="{BB962C8B-B14F-4D97-AF65-F5344CB8AC3E}">
        <p14:creationId xmlns:p14="http://schemas.microsoft.com/office/powerpoint/2010/main" val="269810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77F3CE7-ED39-4DCA-B997-3091546AA5B2}" type="slidenum">
              <a:rPr lang="de-DE" smtClean="0"/>
              <a:t>10</a:t>
            </a:fld>
            <a:endParaRPr lang="de-DE"/>
          </a:p>
        </p:txBody>
      </p:sp>
    </p:spTree>
    <p:extLst>
      <p:ext uri="{BB962C8B-B14F-4D97-AF65-F5344CB8AC3E}">
        <p14:creationId xmlns:p14="http://schemas.microsoft.com/office/powerpoint/2010/main" val="3484403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D2FD9DB-9161-DF49-A280-46A7AF55D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0413"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eform: Shape 11">
            <a:extLst>
              <a:ext uri="{FF2B5EF4-FFF2-40B4-BE49-F238E27FC236}">
                <a16:creationId xmlns:a16="http://schemas.microsoft.com/office/drawing/2014/main" id="{5152D4A4-2306-6141-8009-FB93D7F3E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18900000" flipH="1">
            <a:off x="-376107" y="-253728"/>
            <a:ext cx="1827400" cy="137730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13">
            <a:extLst>
              <a:ext uri="{FF2B5EF4-FFF2-40B4-BE49-F238E27FC236}">
                <a16:creationId xmlns:a16="http://schemas.microsoft.com/office/drawing/2014/main" id="{B7731B29-F73C-A84B-A123-6368EBD2DC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18900000" flipH="1">
            <a:off x="891525" y="422244"/>
            <a:ext cx="645284" cy="64551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15">
            <a:extLst>
              <a:ext uri="{FF2B5EF4-FFF2-40B4-BE49-F238E27FC236}">
                <a16:creationId xmlns:a16="http://schemas.microsoft.com/office/drawing/2014/main" id="{94488D23-0774-B043-8F0F-8576BBBB2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18900000" flipH="1">
            <a:off x="10042174" y="655292"/>
            <a:ext cx="687383" cy="68763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eform: Shape 17">
            <a:extLst>
              <a:ext uri="{FF2B5EF4-FFF2-40B4-BE49-F238E27FC236}">
                <a16:creationId xmlns:a16="http://schemas.microsoft.com/office/drawing/2014/main" id="{BD115B27-A5F5-7040-8A6D-A8CFFE8FA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10800000" flipH="1">
            <a:off x="9355426" y="0"/>
            <a:ext cx="2834988" cy="1481180"/>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2" name="Isosceles Triangle 19">
            <a:extLst>
              <a:ext uri="{FF2B5EF4-FFF2-40B4-BE49-F238E27FC236}">
                <a16:creationId xmlns:a16="http://schemas.microsoft.com/office/drawing/2014/main" id="{5A3F421D-A110-B844-A0D5-CD255CEA4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7975306" y="6116918"/>
            <a:ext cx="1494318" cy="742671"/>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Grafik 12">
            <a:extLst>
              <a:ext uri="{FF2B5EF4-FFF2-40B4-BE49-F238E27FC236}">
                <a16:creationId xmlns:a16="http://schemas.microsoft.com/office/drawing/2014/main" id="{C6824FAF-81C4-0E41-AF8C-ADDA8D85C132}"/>
              </a:ext>
            </a:extLst>
          </p:cNvPr>
          <p:cNvPicPr>
            <a:picLocks noChangeAspect="1"/>
          </p:cNvPicPr>
          <p:nvPr userDrawn="1"/>
        </p:nvPicPr>
        <p:blipFill>
          <a:blip r:embed="rId2"/>
          <a:srcRect/>
          <a:stretch/>
        </p:blipFill>
        <p:spPr>
          <a:xfrm>
            <a:off x="0" y="1758716"/>
            <a:ext cx="3149190" cy="2133450"/>
          </a:xfrm>
          <a:prstGeom prst="rect">
            <a:avLst/>
          </a:prstGeom>
          <a:ln>
            <a:noFill/>
          </a:ln>
        </p:spPr>
      </p:pic>
      <p:sp>
        <p:nvSpPr>
          <p:cNvPr id="14" name="Isosceles Triangle 21">
            <a:extLst>
              <a:ext uri="{FF2B5EF4-FFF2-40B4-BE49-F238E27FC236}">
                <a16:creationId xmlns:a16="http://schemas.microsoft.com/office/drawing/2014/main" id="{95674524-698F-E74F-BD2A-F9D88563E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7603091" y="6454638"/>
            <a:ext cx="814797" cy="404951"/>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2">
            <a:extLst>
              <a:ext uri="{FF2B5EF4-FFF2-40B4-BE49-F238E27FC236}">
                <a16:creationId xmlns:a16="http://schemas.microsoft.com/office/drawing/2014/main" id="{8993FCB8-5737-0347-A009-2CB6179DAAE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03080" y="5278632"/>
            <a:ext cx="1172238" cy="8668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Unser Logo | uvb">
            <a:extLst>
              <a:ext uri="{FF2B5EF4-FFF2-40B4-BE49-F238E27FC236}">
                <a16:creationId xmlns:a16="http://schemas.microsoft.com/office/drawing/2014/main" id="{59085726-B214-7C4A-B1CE-20F650EE222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7544" y="5278632"/>
            <a:ext cx="1522116" cy="87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57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06F0A01-2AA3-0D44-A688-130A53716AB7}"/>
              </a:ext>
            </a:extLst>
          </p:cNvPr>
          <p:cNvSpPr>
            <a:spLocks noGrp="1"/>
          </p:cNvSpPr>
          <p:nvPr>
            <p:ph type="dt" sz="half" idx="10"/>
          </p:nvPr>
        </p:nvSpPr>
        <p:spPr>
          <a:xfrm>
            <a:off x="838091" y="6357822"/>
            <a:ext cx="2742843" cy="365210"/>
          </a:xfrm>
          <a:prstGeom prst="rect">
            <a:avLst/>
          </a:prstGeom>
        </p:spPr>
        <p:txBody>
          <a:bodyPr/>
          <a:lstStyle/>
          <a:p>
            <a:fld id="{8A3728C0-BC1E-E340-A3AE-CB650EEC5C15}" type="datetimeFigureOut">
              <a:rPr lang="de-DE" smtClean="0"/>
              <a:t>05.11.21</a:t>
            </a:fld>
            <a:endParaRPr lang="de-DE"/>
          </a:p>
        </p:txBody>
      </p:sp>
      <p:sp>
        <p:nvSpPr>
          <p:cNvPr id="4" name="Fußzeilenplatzhalter 3">
            <a:extLst>
              <a:ext uri="{FF2B5EF4-FFF2-40B4-BE49-F238E27FC236}">
                <a16:creationId xmlns:a16="http://schemas.microsoft.com/office/drawing/2014/main" id="{1E43BC25-FDE1-C241-BD89-F607CDFD4114}"/>
              </a:ext>
            </a:extLst>
          </p:cNvPr>
          <p:cNvSpPr>
            <a:spLocks noGrp="1"/>
          </p:cNvSpPr>
          <p:nvPr>
            <p:ph type="ftr" sz="quarter" idx="11"/>
          </p:nvPr>
        </p:nvSpPr>
        <p:spPr>
          <a:xfrm>
            <a:off x="4038075" y="6357822"/>
            <a:ext cx="4114264" cy="365210"/>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BAEBB3E1-9A11-2743-BB92-41BBC730C138}"/>
              </a:ext>
            </a:extLst>
          </p:cNvPr>
          <p:cNvSpPr>
            <a:spLocks noGrp="1"/>
          </p:cNvSpPr>
          <p:nvPr>
            <p:ph type="sldNum" sz="quarter" idx="12"/>
          </p:nvPr>
        </p:nvSpPr>
        <p:spPr>
          <a:xfrm>
            <a:off x="8609479" y="6357822"/>
            <a:ext cx="2742843" cy="365210"/>
          </a:xfrm>
          <a:prstGeom prst="rect">
            <a:avLst/>
          </a:prstGeom>
        </p:spPr>
        <p:txBody>
          <a:bodyPr/>
          <a:lstStyle/>
          <a:p>
            <a:fld id="{36125C7B-FBE0-5B4C-B6D4-A84F9A4E580B}" type="slidenum">
              <a:rPr lang="de-DE" smtClean="0"/>
              <a:t>‹#›</a:t>
            </a:fld>
            <a:endParaRPr lang="de-DE"/>
          </a:p>
        </p:txBody>
      </p:sp>
      <p:sp>
        <p:nvSpPr>
          <p:cNvPr id="6" name="Rectangle 7">
            <a:extLst>
              <a:ext uri="{FF2B5EF4-FFF2-40B4-BE49-F238E27FC236}">
                <a16:creationId xmlns:a16="http://schemas.microsoft.com/office/drawing/2014/main" id="{8F56DED1-3CFC-9241-8641-3C9B9FF06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0413"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nhaltsplatzhalter 2">
            <a:extLst>
              <a:ext uri="{FF2B5EF4-FFF2-40B4-BE49-F238E27FC236}">
                <a16:creationId xmlns:a16="http://schemas.microsoft.com/office/drawing/2014/main" id="{38D6F85C-D716-9C48-BE4A-682EAF17C099}"/>
              </a:ext>
            </a:extLst>
          </p:cNvPr>
          <p:cNvSpPr>
            <a:spLocks noGrp="1"/>
          </p:cNvSpPr>
          <p:nvPr>
            <p:ph idx="1"/>
          </p:nvPr>
        </p:nvSpPr>
        <p:spPr>
          <a:xfrm>
            <a:off x="643383" y="1783394"/>
            <a:ext cx="10903647" cy="4394999"/>
          </a:xfrm>
          <a:prstGeom prst="rect">
            <a:avLst/>
          </a:prstGeom>
        </p:spPr>
        <p:txBody>
          <a:bodyPr>
            <a:normAutofit/>
          </a:bodyPr>
          <a:lstStyle>
            <a:lvl1pPr>
              <a:defRPr sz="2400">
                <a:latin typeface="Avenir Book" panose="02000503020000020003" pitchFamily="2" charset="0"/>
              </a:defRPr>
            </a:lvl1pPr>
          </a:lstStyle>
          <a:p>
            <a:endParaRPr lang="de-DE" sz="2000" dirty="0"/>
          </a:p>
        </p:txBody>
      </p:sp>
      <p:sp>
        <p:nvSpPr>
          <p:cNvPr id="8" name="Rectangle 9">
            <a:extLst>
              <a:ext uri="{FF2B5EF4-FFF2-40B4-BE49-F238E27FC236}">
                <a16:creationId xmlns:a16="http://schemas.microsoft.com/office/drawing/2014/main" id="{4DA43C71-27ED-2648-8C1A-86077F7CE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2700000">
            <a:off x="11051074" y="2120632"/>
            <a:ext cx="645517" cy="64528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Isosceles Triangle 11">
            <a:extLst>
              <a:ext uri="{FF2B5EF4-FFF2-40B4-BE49-F238E27FC236}">
                <a16:creationId xmlns:a16="http://schemas.microsoft.com/office/drawing/2014/main" id="{49549D47-C59E-AA48-BF74-ED2164F68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16200000">
            <a:off x="10287271" y="1343568"/>
            <a:ext cx="2533418" cy="127286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Isosceles Triangle 13">
            <a:extLst>
              <a:ext uri="{FF2B5EF4-FFF2-40B4-BE49-F238E27FC236}">
                <a16:creationId xmlns:a16="http://schemas.microsoft.com/office/drawing/2014/main" id="{DF6ABF5C-CBFB-A241-B5B8-EAB9E3E7E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5400000">
            <a:off x="-502059" y="5104622"/>
            <a:ext cx="2018047" cy="1013928"/>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1" name="Rectangle 15">
            <a:extLst>
              <a:ext uri="{FF2B5EF4-FFF2-40B4-BE49-F238E27FC236}">
                <a16:creationId xmlns:a16="http://schemas.microsoft.com/office/drawing/2014/main" id="{BECCD822-A6CD-E148-8C5F-ABEEFFD65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2700000">
            <a:off x="427773" y="5730122"/>
            <a:ext cx="485690" cy="48551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6" name="Titel 1">
            <a:extLst>
              <a:ext uri="{FF2B5EF4-FFF2-40B4-BE49-F238E27FC236}">
                <a16:creationId xmlns:a16="http://schemas.microsoft.com/office/drawing/2014/main" id="{2DC7C5EB-A30C-7045-8096-EC80DDB8CC00}"/>
              </a:ext>
            </a:extLst>
          </p:cNvPr>
          <p:cNvSpPr>
            <a:spLocks noGrp="1"/>
          </p:cNvSpPr>
          <p:nvPr>
            <p:ph type="title"/>
          </p:nvPr>
        </p:nvSpPr>
        <p:spPr>
          <a:xfrm>
            <a:off x="643383" y="208745"/>
            <a:ext cx="10514231" cy="504548"/>
          </a:xfrm>
          <a:prstGeom prst="rect">
            <a:avLst/>
          </a:prstGeom>
        </p:spPr>
        <p:txBody>
          <a:bodyPr/>
          <a:lstStyle>
            <a:lvl1pPr>
              <a:defRPr sz="2800">
                <a:latin typeface="Futura Medium" panose="020B0602020204020303" pitchFamily="34" charset="-79"/>
                <a:cs typeface="Futura Medium" panose="020B0602020204020303" pitchFamily="34" charset="-79"/>
              </a:defRPr>
            </a:lvl1pPr>
          </a:lstStyle>
          <a:p>
            <a:r>
              <a:rPr lang="de-DE" dirty="0"/>
              <a:t>Mastertitelformat bearbeiten</a:t>
            </a:r>
          </a:p>
        </p:txBody>
      </p:sp>
    </p:spTree>
    <p:extLst>
      <p:ext uri="{BB962C8B-B14F-4D97-AF65-F5344CB8AC3E}">
        <p14:creationId xmlns:p14="http://schemas.microsoft.com/office/powerpoint/2010/main" val="510419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B0BFA-93B6-E446-89B5-B166E2DAAB43}"/>
              </a:ext>
            </a:extLst>
          </p:cNvPr>
          <p:cNvSpPr>
            <a:spLocks noGrp="1"/>
          </p:cNvSpPr>
          <p:nvPr>
            <p:ph type="title"/>
          </p:nvPr>
        </p:nvSpPr>
        <p:spPr>
          <a:xfrm>
            <a:off x="838091" y="365210"/>
            <a:ext cx="10514231" cy="1325870"/>
          </a:xfrm>
          <a:prstGeom prst="rect">
            <a:avLst/>
          </a:prstGeom>
        </p:spPr>
        <p:txBody>
          <a:bodyPr/>
          <a:lstStyle/>
          <a:p>
            <a:r>
              <a:rPr lang="de-DE" dirty="0"/>
              <a:t>Mastertitelformat bearbeiten</a:t>
            </a:r>
          </a:p>
        </p:txBody>
      </p:sp>
      <p:sp>
        <p:nvSpPr>
          <p:cNvPr id="3" name="Inhaltsplatzhalter 2">
            <a:extLst>
              <a:ext uri="{FF2B5EF4-FFF2-40B4-BE49-F238E27FC236}">
                <a16:creationId xmlns:a16="http://schemas.microsoft.com/office/drawing/2014/main" id="{19ED800A-7BA4-EE44-B9C6-3A77B3CAE85F}"/>
              </a:ext>
            </a:extLst>
          </p:cNvPr>
          <p:cNvSpPr>
            <a:spLocks noGrp="1"/>
          </p:cNvSpPr>
          <p:nvPr>
            <p:ph idx="1"/>
          </p:nvPr>
        </p:nvSpPr>
        <p:spPr>
          <a:xfrm>
            <a:off x="838091" y="1826048"/>
            <a:ext cx="10514231" cy="4352346"/>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F31B85E-D168-744D-BCEB-51220D1CDA98}"/>
              </a:ext>
            </a:extLst>
          </p:cNvPr>
          <p:cNvSpPr>
            <a:spLocks noGrp="1"/>
          </p:cNvSpPr>
          <p:nvPr>
            <p:ph type="dt" sz="half" idx="10"/>
          </p:nvPr>
        </p:nvSpPr>
        <p:spPr>
          <a:xfrm>
            <a:off x="838091" y="6357822"/>
            <a:ext cx="2742843" cy="365210"/>
          </a:xfrm>
          <a:prstGeom prst="rect">
            <a:avLst/>
          </a:prstGeom>
        </p:spPr>
        <p:txBody>
          <a:bodyPr/>
          <a:lstStyle/>
          <a:p>
            <a:fld id="{8A3728C0-BC1E-E340-A3AE-CB650EEC5C15}" type="datetimeFigureOut">
              <a:rPr lang="de-DE" smtClean="0"/>
              <a:t>05.11.21</a:t>
            </a:fld>
            <a:endParaRPr lang="de-DE"/>
          </a:p>
        </p:txBody>
      </p:sp>
      <p:sp>
        <p:nvSpPr>
          <p:cNvPr id="5" name="Fußzeilenplatzhalter 4">
            <a:extLst>
              <a:ext uri="{FF2B5EF4-FFF2-40B4-BE49-F238E27FC236}">
                <a16:creationId xmlns:a16="http://schemas.microsoft.com/office/drawing/2014/main" id="{9E53DF5E-34F6-5F45-9EE9-E1AAFBCE5BFA}"/>
              </a:ext>
            </a:extLst>
          </p:cNvPr>
          <p:cNvSpPr>
            <a:spLocks noGrp="1"/>
          </p:cNvSpPr>
          <p:nvPr>
            <p:ph type="ftr" sz="quarter" idx="11"/>
          </p:nvPr>
        </p:nvSpPr>
        <p:spPr>
          <a:xfrm>
            <a:off x="4038075" y="6357822"/>
            <a:ext cx="4114264" cy="365210"/>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A04AAA98-8F2B-1C4D-B1EB-E4E5075FBF4A}"/>
              </a:ext>
            </a:extLst>
          </p:cNvPr>
          <p:cNvSpPr>
            <a:spLocks noGrp="1"/>
          </p:cNvSpPr>
          <p:nvPr>
            <p:ph type="sldNum" sz="quarter" idx="12"/>
          </p:nvPr>
        </p:nvSpPr>
        <p:spPr>
          <a:xfrm>
            <a:off x="8609479" y="6357822"/>
            <a:ext cx="2742843" cy="365210"/>
          </a:xfrm>
          <a:prstGeom prst="rect">
            <a:avLst/>
          </a:prstGeom>
        </p:spPr>
        <p:txBody>
          <a:bodyPr/>
          <a:lstStyle/>
          <a:p>
            <a:fld id="{36125C7B-FBE0-5B4C-B6D4-A84F9A4E580B}" type="slidenum">
              <a:rPr lang="de-DE" smtClean="0"/>
              <a:t>‹#›</a:t>
            </a:fld>
            <a:endParaRPr lang="de-DE"/>
          </a:p>
        </p:txBody>
      </p:sp>
    </p:spTree>
    <p:extLst>
      <p:ext uri="{BB962C8B-B14F-4D97-AF65-F5344CB8AC3E}">
        <p14:creationId xmlns:p14="http://schemas.microsoft.com/office/powerpoint/2010/main" val="69806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imple Content one wide Column">
    <p:spTree>
      <p:nvGrpSpPr>
        <p:cNvPr id="1" name=""/>
        <p:cNvGrpSpPr/>
        <p:nvPr/>
      </p:nvGrpSpPr>
      <p:grpSpPr>
        <a:xfrm>
          <a:off x="0" y="0"/>
          <a:ext cx="0" cy="0"/>
          <a:chOff x="0" y="0"/>
          <a:chExt cx="0" cy="0"/>
        </a:xfrm>
      </p:grpSpPr>
      <p:sp>
        <p:nvSpPr>
          <p:cNvPr id="14" name="Inhaltsplatzhalter 13" descr="Spalte links" title="Spalte links"/>
          <p:cNvSpPr>
            <a:spLocks noGrp="1"/>
          </p:cNvSpPr>
          <p:nvPr>
            <p:ph sz="quarter" idx="13" hasCustomPrompt="1"/>
          </p:nvPr>
        </p:nvSpPr>
        <p:spPr>
          <a:xfrm>
            <a:off x="507931" y="1530350"/>
            <a:ext cx="11187182" cy="4840175"/>
          </a:xfrm>
          <a:prstGeom prst="rect">
            <a:avLst/>
          </a:prstGeom>
        </p:spPr>
        <p:txBody>
          <a:bodyPr rIns="0"/>
          <a:lstStyle>
            <a:lvl1pPr>
              <a:lnSpc>
                <a:spcPts val="1920"/>
              </a:lnSpc>
              <a:spcAft>
                <a:spcPts val="0"/>
              </a:spcAft>
              <a:defRPr lang="en-GB" sz="1800" b="0" kern="1200" cap="none" baseline="0" noProof="0" dirty="0" smtClean="0">
                <a:solidFill>
                  <a:schemeClr val="tx1"/>
                </a:solidFill>
                <a:latin typeface="+mn-lt"/>
                <a:ea typeface="+mn-ea"/>
                <a:cs typeface="+mn-cs"/>
              </a:defRPr>
            </a:lvl1pPr>
            <a:lvl2pPr>
              <a:defRPr lang="de-DE" sz="1800" kern="1200" dirty="0" smtClean="0">
                <a:solidFill>
                  <a:schemeClr val="tx1"/>
                </a:solidFill>
                <a:latin typeface="+mn-lt"/>
                <a:ea typeface="+mn-ea"/>
                <a:cs typeface="+mn-cs"/>
              </a:defRPr>
            </a:lvl2pPr>
            <a:lvl3pPr>
              <a:defRPr sz="1600">
                <a:solidFill>
                  <a:schemeClr val="tx1"/>
                </a:solidFill>
              </a:defRPr>
            </a:lvl3pPr>
            <a:lvl4pPr>
              <a:defRPr sz="1600">
                <a:solidFill>
                  <a:schemeClr val="tx1"/>
                </a:solidFill>
              </a:defRPr>
            </a:lvl4pPr>
            <a:lvl5pPr>
              <a:defRPr sz="1500">
                <a:solidFill>
                  <a:schemeClr val="tx1"/>
                </a:solidFill>
              </a:defRPr>
            </a:lvl5pPr>
            <a:lvl6pPr>
              <a:defRPr sz="15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219170" rtl="0" eaLnBrk="1" fontAlgn="auto" latinLnBrk="0" hangingPunct="1">
              <a:lnSpc>
                <a:spcPct val="100000"/>
              </a:lnSpc>
              <a:spcBef>
                <a:spcPts val="267"/>
              </a:spcBef>
              <a:spcAft>
                <a:spcPts val="267"/>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Textplatzhalter 23"/>
          <p:cNvSpPr>
            <a:spLocks noGrp="1"/>
          </p:cNvSpPr>
          <p:nvPr>
            <p:ph type="body" sz="quarter" idx="19"/>
          </p:nvPr>
        </p:nvSpPr>
        <p:spPr>
          <a:xfrm>
            <a:off x="0" y="1"/>
            <a:ext cx="8649691" cy="768350"/>
          </a:xfrm>
          <a:solidFill>
            <a:srgbClr val="C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de-DE"/>
              <a:t>Formatvorlagen des Textmasters bearbeiten</a:t>
            </a:r>
          </a:p>
        </p:txBody>
      </p:sp>
      <p:sp>
        <p:nvSpPr>
          <p:cNvPr id="12" name="Titel 22"/>
          <p:cNvSpPr>
            <a:spLocks noGrp="1"/>
          </p:cNvSpPr>
          <p:nvPr>
            <p:ph type="title" hasCustomPrompt="1"/>
          </p:nvPr>
        </p:nvSpPr>
        <p:spPr>
          <a:xfrm>
            <a:off x="507934" y="515937"/>
            <a:ext cx="10672963" cy="514351"/>
          </a:xfrm>
        </p:spPr>
        <p:txBody>
          <a:bodyPr tIns="36000"/>
          <a:lstStyle>
            <a:lvl1pPr>
              <a:defRPr sz="3000"/>
            </a:lvl1pPr>
          </a:lstStyle>
          <a:p>
            <a:r>
              <a:rPr lang="de-DE" dirty="0"/>
              <a:t>TitLE</a:t>
            </a:r>
            <a:endParaRPr lang="en-GB" dirty="0"/>
          </a:p>
        </p:txBody>
      </p:sp>
      <p:sp>
        <p:nvSpPr>
          <p:cNvPr id="13" name="Textplatzhalter 5"/>
          <p:cNvSpPr>
            <a:spLocks noGrp="1"/>
          </p:cNvSpPr>
          <p:nvPr>
            <p:ph type="body" sz="quarter" idx="20" hasCustomPrompt="1"/>
          </p:nvPr>
        </p:nvSpPr>
        <p:spPr>
          <a:xfrm>
            <a:off x="514350" y="260350"/>
            <a:ext cx="5580063" cy="155575"/>
          </a:xfrm>
        </p:spPr>
        <p:txBody>
          <a:bodyPr/>
          <a:lstStyle>
            <a:lvl1pPr>
              <a:defRPr sz="1000"/>
            </a:lvl1pPr>
            <a:lvl2pPr>
              <a:defRPr sz="1200"/>
            </a:lvl2pPr>
            <a:lvl3pPr>
              <a:defRPr sz="1200"/>
            </a:lvl3pPr>
            <a:lvl4pPr>
              <a:defRPr sz="1200"/>
            </a:lvl4pPr>
            <a:lvl5pPr>
              <a:defRPr sz="1200"/>
            </a:lvl5pPr>
          </a:lstStyle>
          <a:p>
            <a:pPr lvl="0"/>
            <a:r>
              <a:rPr lang="de-DE" dirty="0" err="1"/>
              <a:t>Subject</a:t>
            </a:r>
            <a:r>
              <a:rPr lang="de-DE" dirty="0"/>
              <a:t> Line </a:t>
            </a:r>
            <a:r>
              <a:rPr lang="de-DE" dirty="0" err="1"/>
              <a:t>for</a:t>
            </a:r>
            <a:r>
              <a:rPr lang="de-DE" dirty="0"/>
              <a:t> Navigation</a:t>
            </a:r>
          </a:p>
        </p:txBody>
      </p:sp>
    </p:spTree>
    <p:extLst>
      <p:ext uri="{BB962C8B-B14F-4D97-AF65-F5344CB8AC3E}">
        <p14:creationId xmlns:p14="http://schemas.microsoft.com/office/powerpoint/2010/main" val="3080709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40592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3" Type="http://schemas.openxmlformats.org/officeDocument/2006/relationships/tags" Target="../tags/tag41.xml"/><Relationship Id="rId21" Type="http://schemas.openxmlformats.org/officeDocument/2006/relationships/notesSlide" Target="../notesSlides/notesSlide12.xml"/><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5" Type="http://schemas.openxmlformats.org/officeDocument/2006/relationships/tags" Target="../tags/tag53.xml"/><Relationship Id="rId10" Type="http://schemas.openxmlformats.org/officeDocument/2006/relationships/tags" Target="../tags/tag48.xml"/><Relationship Id="rId19" Type="http://schemas.openxmlformats.org/officeDocument/2006/relationships/tags" Target="../tags/tag57.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tags" Target="../tags/tag75.xml"/><Relationship Id="rId3" Type="http://schemas.openxmlformats.org/officeDocument/2006/relationships/tags" Target="../tags/tag60.xml"/><Relationship Id="rId21" Type="http://schemas.openxmlformats.org/officeDocument/2006/relationships/notesSlide" Target="../notesSlides/notesSlide21.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5" Type="http://schemas.openxmlformats.org/officeDocument/2006/relationships/tags" Target="../tags/tag72.xml"/><Relationship Id="rId10" Type="http://schemas.openxmlformats.org/officeDocument/2006/relationships/tags" Target="../tags/tag67.xml"/><Relationship Id="rId19" Type="http://schemas.openxmlformats.org/officeDocument/2006/relationships/tags" Target="../tags/tag76.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openxmlformats.org/officeDocument/2006/relationships/tags" Target="../tags/tag94.xml"/><Relationship Id="rId3" Type="http://schemas.openxmlformats.org/officeDocument/2006/relationships/tags" Target="../tags/tag79.xml"/><Relationship Id="rId21" Type="http://schemas.openxmlformats.org/officeDocument/2006/relationships/notesSlide" Target="../notesSlides/notesSlide26.xml"/><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tags" Target="../tags/tag93.xml"/><Relationship Id="rId2" Type="http://schemas.openxmlformats.org/officeDocument/2006/relationships/tags" Target="../tags/tag78.xml"/><Relationship Id="rId16" Type="http://schemas.openxmlformats.org/officeDocument/2006/relationships/tags" Target="../tags/tag92.xml"/><Relationship Id="rId20"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5" Type="http://schemas.openxmlformats.org/officeDocument/2006/relationships/tags" Target="../tags/tag81.xml"/><Relationship Id="rId15" Type="http://schemas.openxmlformats.org/officeDocument/2006/relationships/tags" Target="../tags/tag91.xml"/><Relationship Id="rId10" Type="http://schemas.openxmlformats.org/officeDocument/2006/relationships/tags" Target="../tags/tag86.xml"/><Relationship Id="rId19" Type="http://schemas.openxmlformats.org/officeDocument/2006/relationships/tags" Target="../tags/tag95.xml"/><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 Id="rId22"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tags" Target="../tags/tag113.xml"/><Relationship Id="rId3" Type="http://schemas.openxmlformats.org/officeDocument/2006/relationships/tags" Target="../tags/tag98.xml"/><Relationship Id="rId21" Type="http://schemas.openxmlformats.org/officeDocument/2006/relationships/notesSlide" Target="../notesSlides/notesSlide31.xml"/><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tags" Target="../tags/tag112.xml"/><Relationship Id="rId2" Type="http://schemas.openxmlformats.org/officeDocument/2006/relationships/tags" Target="../tags/tag97.xml"/><Relationship Id="rId16" Type="http://schemas.openxmlformats.org/officeDocument/2006/relationships/tags" Target="../tags/tag111.xml"/><Relationship Id="rId20"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tags" Target="../tags/tag110.xml"/><Relationship Id="rId10" Type="http://schemas.openxmlformats.org/officeDocument/2006/relationships/tags" Target="../tags/tag105.xml"/><Relationship Id="rId19" Type="http://schemas.openxmlformats.org/officeDocument/2006/relationships/tags" Target="../tags/tag114.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337_54560954.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18" Type="http://schemas.openxmlformats.org/officeDocument/2006/relationships/tags" Target="../tags/tag132.xml"/><Relationship Id="rId3" Type="http://schemas.openxmlformats.org/officeDocument/2006/relationships/tags" Target="../tags/tag117.xml"/><Relationship Id="rId21" Type="http://schemas.openxmlformats.org/officeDocument/2006/relationships/notesSlide" Target="../notesSlides/notesSlide38.xml"/><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tags" Target="../tags/tag131.xml"/><Relationship Id="rId2" Type="http://schemas.openxmlformats.org/officeDocument/2006/relationships/tags" Target="../tags/tag116.xml"/><Relationship Id="rId16" Type="http://schemas.openxmlformats.org/officeDocument/2006/relationships/tags" Target="../tags/tag130.xml"/><Relationship Id="rId20"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tags" Target="../tags/tag129.xml"/><Relationship Id="rId10" Type="http://schemas.openxmlformats.org/officeDocument/2006/relationships/tags" Target="../tags/tag124.xml"/><Relationship Id="rId19" Type="http://schemas.openxmlformats.org/officeDocument/2006/relationships/tags" Target="../tags/tag133.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3" Type="http://schemas.openxmlformats.org/officeDocument/2006/relationships/tags" Target="../tags/tag136.xml"/><Relationship Id="rId21" Type="http://schemas.openxmlformats.org/officeDocument/2006/relationships/notesSlide" Target="../notesSlides/notesSlide46.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slideLayout" Target="../slideLayouts/slideLayout2.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tags" Target="../tags/tag148.xml"/><Relationship Id="rId10" Type="http://schemas.openxmlformats.org/officeDocument/2006/relationships/tags" Target="../tags/tag143.xml"/><Relationship Id="rId19" Type="http://schemas.openxmlformats.org/officeDocument/2006/relationships/tags" Target="../tags/tag152.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image" Target="../media/image8.jpe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7.wmf"/><Relationship Id="rId4"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notesSlide" Target="../notesSlides/notesSlide5.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www.youtube.com/watch?v=Wy5F1XyNt74" TargetMode="External"/><Relationship Id="rId4" Type="http://schemas.openxmlformats.org/officeDocument/2006/relationships/hyperlink" Target="https://www.teamworkblog.de/2016/10/das-ubongo-flow-game.html" TargetMode="External"/></Relationships>
</file>

<file path=ppt/slides/_rels/slide7.xml.rels><?xml version="1.0" encoding="UTF-8" standalone="yes"?>
<Relationships xmlns="http://schemas.openxmlformats.org/package/2006/relationships"><Relationship Id="rId3" Type="http://schemas.microsoft.com/office/2018/10/relationships/comments" Target="../comments/modernComment_341_F61D6179.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3" Type="http://schemas.openxmlformats.org/officeDocument/2006/relationships/tags" Target="../tags/tag22.xml"/><Relationship Id="rId21" Type="http://schemas.openxmlformats.org/officeDocument/2006/relationships/notesSlide" Target="../notesSlides/notesSlide8.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19" Type="http://schemas.openxmlformats.org/officeDocument/2006/relationships/tags" Target="../tags/tag38.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41"/>
            <a:ext cx="12190413" cy="6857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07" y="-252396"/>
            <a:ext cx="1827400" cy="137681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525" y="423332"/>
            <a:ext cx="645284" cy="6452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2174" y="656295"/>
            <a:ext cx="687382" cy="68738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5425" y="1241"/>
            <a:ext cx="2834988" cy="148064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endParaRPr lang="en-US" sz="1800" dirty="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5306" y="6115946"/>
            <a:ext cx="1494318" cy="74240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3090" y="6453544"/>
            <a:ext cx="814797" cy="40480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pic>
        <p:nvPicPr>
          <p:cNvPr id="1026" name="Picture 2">
            <a:extLst>
              <a:ext uri="{FF2B5EF4-FFF2-40B4-BE49-F238E27FC236}">
                <a16:creationId xmlns:a16="http://schemas.microsoft.com/office/drawing/2014/main" id="{B33361DF-4829-0740-9022-BC2B5188DC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3079" y="5277964"/>
            <a:ext cx="1172238" cy="866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ser Logo | uvb">
            <a:extLst>
              <a:ext uri="{FF2B5EF4-FFF2-40B4-BE49-F238E27FC236}">
                <a16:creationId xmlns:a16="http://schemas.microsoft.com/office/drawing/2014/main" id="{C46BADA0-D6C6-F445-A687-FAD4E579FF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7543" y="5277963"/>
            <a:ext cx="1522116" cy="872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27B6ABA-91F8-754F-926E-DA9BB8F0B10A}"/>
              </a:ext>
            </a:extLst>
          </p:cNvPr>
          <p:cNvSpPr txBox="1"/>
          <p:nvPr/>
        </p:nvSpPr>
        <p:spPr>
          <a:xfrm>
            <a:off x="4430349" y="2875145"/>
            <a:ext cx="7349273" cy="830889"/>
          </a:xfrm>
          <a:prstGeom prst="rect">
            <a:avLst/>
          </a:prstGeom>
          <a:noFill/>
        </p:spPr>
        <p:txBody>
          <a:bodyPr wrap="square" rtlCol="0">
            <a:spAutoFit/>
          </a:bodyPr>
          <a:lstStyle/>
          <a:p>
            <a:pPr defTabSz="914309"/>
            <a:r>
              <a:rPr lang="de-DE" sz="4800" dirty="0">
                <a:solidFill>
                  <a:prstClr val="black"/>
                </a:solidFill>
                <a:latin typeface="Arial" panose="020B0604020202020204" pitchFamily="34" charset="0"/>
                <a:cs typeface="Arial" panose="020B0604020202020204" pitchFamily="34" charset="0"/>
              </a:rPr>
              <a:t>Workshop</a:t>
            </a:r>
          </a:p>
        </p:txBody>
      </p:sp>
      <p:pic>
        <p:nvPicPr>
          <p:cNvPr id="13" name="Grafik 12">
            <a:extLst>
              <a:ext uri="{FF2B5EF4-FFF2-40B4-BE49-F238E27FC236}">
                <a16:creationId xmlns:a16="http://schemas.microsoft.com/office/drawing/2014/main" id="{5A289580-2D1B-3F4F-9DD2-16505224BE48}"/>
              </a:ext>
            </a:extLst>
          </p:cNvPr>
          <p:cNvPicPr>
            <a:picLocks noChangeAspect="1"/>
          </p:cNvPicPr>
          <p:nvPr/>
        </p:nvPicPr>
        <p:blipFill>
          <a:blip r:embed="rId4"/>
          <a:srcRect/>
          <a:stretch/>
        </p:blipFill>
        <p:spPr>
          <a:xfrm>
            <a:off x="190550" y="2012546"/>
            <a:ext cx="3248995" cy="2201062"/>
          </a:xfrm>
          <a:prstGeom prst="rect">
            <a:avLst/>
          </a:prstGeom>
          <a:ln>
            <a:noFill/>
          </a:ln>
          <a:effectLst>
            <a:softEdge rad="38100"/>
          </a:effectLst>
        </p:spPr>
      </p:pic>
    </p:spTree>
    <p:extLst>
      <p:ext uri="{BB962C8B-B14F-4D97-AF65-F5344CB8AC3E}">
        <p14:creationId xmlns:p14="http://schemas.microsoft.com/office/powerpoint/2010/main" val="3309107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5735166" y="1783394"/>
            <a:ext cx="5112568" cy="4393170"/>
          </a:xfrm>
          <a:prstGeom prst="rect">
            <a:avLst/>
          </a:prstGeom>
        </p:spPr>
      </p:pic>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4680520" cy="4394999"/>
          </a:xfrm>
          <a:solidFill>
            <a:srgbClr val="A0B6E0"/>
          </a:solidFill>
        </p:spPr>
        <p:txBody>
          <a:bodyPr/>
          <a:lstStyle/>
          <a:p>
            <a:pPr marL="0" indent="0">
              <a:buNone/>
            </a:pPr>
            <a:endParaRPr lang="de-DE">
              <a:latin typeface="Arial" panose="020B0604020202020204" pitchFamily="34" charset="0"/>
              <a:cs typeface="Arial" panose="020B0604020202020204" pitchFamily="34" charset="0"/>
            </a:endParaRPr>
          </a:p>
          <a:p>
            <a:pPr marL="0" indent="0" algn="ctr">
              <a:buNone/>
            </a:pPr>
            <a:endParaRPr lang="de-DE">
              <a:latin typeface="Arial" panose="020B0604020202020204" pitchFamily="34" charset="0"/>
              <a:cs typeface="Futura Medium" panose="020B0602020204020303"/>
            </a:endParaRPr>
          </a:p>
          <a:p>
            <a:pPr marL="0" indent="0" algn="ctr">
              <a:buNone/>
            </a:pPr>
            <a:endParaRPr lang="de-DE">
              <a:latin typeface="Arial" panose="020B0604020202020204" pitchFamily="34" charset="0"/>
              <a:cs typeface="Futura Medium" panose="020B0602020204020303"/>
            </a:endParaRPr>
          </a:p>
          <a:p>
            <a:pPr marL="0" indent="0">
              <a:buNone/>
            </a:pPr>
            <a:r>
              <a:rPr lang="de-DE">
                <a:latin typeface="Arial" panose="020B0604020202020204" pitchFamily="34" charset="0"/>
                <a:cs typeface="Arial" panose="020B0604020202020204" pitchFamily="34" charset="0"/>
              </a:rPr>
              <a:t>VUCA Welt</a:t>
            </a:r>
          </a:p>
          <a:p>
            <a:pPr marL="0" indent="0">
              <a:buNone/>
            </a:pPr>
            <a:endParaRPr lang="de-DE">
              <a:latin typeface="Arial" panose="020B0604020202020204" pitchFamily="34" charset="0"/>
              <a:cs typeface="Arial" panose="020B0604020202020204" pitchFamily="34" charset="0"/>
            </a:endParaRPr>
          </a:p>
          <a:p>
            <a:pPr marL="0" indent="0">
              <a:buNone/>
            </a:pPr>
            <a:r>
              <a:rPr lang="de-DE">
                <a:latin typeface="Arial" panose="020B0604020202020204" pitchFamily="34" charset="0"/>
                <a:cs typeface="Arial" panose="020B0604020202020204" pitchFamily="34" charset="0"/>
              </a:rPr>
              <a:t>Corona-Pandemie</a:t>
            </a:r>
          </a:p>
        </p:txBody>
      </p:sp>
      <p:sp>
        <p:nvSpPr>
          <p:cNvPr id="4" name="Rechteck 3"/>
          <p:cNvSpPr/>
          <p:nvPr/>
        </p:nvSpPr>
        <p:spPr>
          <a:xfrm>
            <a:off x="1054646" y="443031"/>
            <a:ext cx="9793088" cy="1323439"/>
          </a:xfrm>
          <a:prstGeom prst="rect">
            <a:avLst/>
          </a:prstGeom>
        </p:spPr>
        <p:txBody>
          <a:bodyPr wrap="square">
            <a:spAutoFit/>
          </a:bodyPr>
          <a:lstStyle/>
          <a:p>
            <a:r>
              <a:rPr lang="en-GB" sz="4400">
                <a:latin typeface="Arial" panose="020B0604020202020204" pitchFamily="34" charset="0"/>
                <a:ea typeface="+mj-ea"/>
                <a:cs typeface="Arial" panose="020B0604020202020204" pitchFamily="34" charset="0"/>
              </a:rPr>
              <a:t>02 </a:t>
            </a:r>
            <a:r>
              <a:rPr lang="de-DE" sz="4400">
                <a:latin typeface="Arial" panose="020B0604020202020204" pitchFamily="34" charset="0"/>
                <a:ea typeface="+mj-ea"/>
                <a:cs typeface="Arial" panose="020B0604020202020204" pitchFamily="34" charset="0"/>
              </a:rPr>
              <a:t>IST-Zustand und Wandel</a:t>
            </a:r>
          </a:p>
          <a:p>
            <a:r>
              <a:rPr lang="de-DE" sz="3600">
                <a:latin typeface="Arial" panose="020B0604020202020204" pitchFamily="34" charset="0"/>
                <a:ea typeface="+mj-ea"/>
                <a:cs typeface="Arial" panose="020B0604020202020204" pitchFamily="34" charset="0"/>
              </a:rPr>
              <a:t>Veränderungen</a:t>
            </a:r>
          </a:p>
        </p:txBody>
      </p:sp>
    </p:spTree>
    <p:extLst>
      <p:ext uri="{BB962C8B-B14F-4D97-AF65-F5344CB8AC3E}">
        <p14:creationId xmlns:p14="http://schemas.microsoft.com/office/powerpoint/2010/main" val="384412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02 </a:t>
            </a:r>
            <a:r>
              <a:rPr lang="de-DE" sz="2800">
                <a:latin typeface="Arial" panose="020B0604020202020204" pitchFamily="34" charset="0"/>
                <a:cs typeface="Arial" panose="020B0604020202020204" pitchFamily="34" charset="0"/>
              </a:rPr>
              <a:t>IST-Zustand und Wandel</a:t>
            </a:r>
          </a:p>
          <a:p>
            <a:r>
              <a:rPr lang="de-DE" sz="2800">
                <a:latin typeface="Arial" panose="020B0604020202020204" pitchFamily="34" charset="0"/>
                <a:cs typeface="Arial" panose="020B0604020202020204" pitchFamily="34" charset="0"/>
              </a:rPr>
              <a:t>VUCA Welt</a:t>
            </a:r>
            <a:endParaRPr lang="de-DE" sz="2800">
              <a:latin typeface="Arial" panose="020B0604020202020204" pitchFamily="34" charset="0"/>
              <a:ea typeface="+mj-ea"/>
              <a:cs typeface="Arial" panose="020B0604020202020204" pitchFamily="34" charset="0"/>
            </a:endParaRPr>
          </a:p>
        </p:txBody>
      </p:sp>
      <p:sp>
        <p:nvSpPr>
          <p:cNvPr id="6" name="Textfeld 5">
            <a:extLst>
              <a:ext uri="{FF2B5EF4-FFF2-40B4-BE49-F238E27FC236}">
                <a16:creationId xmlns:a16="http://schemas.microsoft.com/office/drawing/2014/main" id="{2175879E-7EB0-412B-A9D2-5CC4240FE6B9}"/>
              </a:ext>
            </a:extLst>
          </p:cNvPr>
          <p:cNvSpPr txBox="1"/>
          <p:nvPr/>
        </p:nvSpPr>
        <p:spPr>
          <a:xfrm>
            <a:off x="1179957" y="3707294"/>
            <a:ext cx="7841454" cy="2862322"/>
          </a:xfrm>
          <a:prstGeom prst="rect">
            <a:avLst/>
          </a:prstGeom>
          <a:solidFill>
            <a:srgbClr val="A0B6E0"/>
          </a:solidFill>
          <a:ln>
            <a:no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pPr>
            <a:r>
              <a:rPr lang="de-DE" sz="2000">
                <a:latin typeface="Arial" panose="020B0604020202020204" pitchFamily="34" charset="0"/>
                <a:cs typeface="Arial" panose="020B0604020202020204" pitchFamily="34" charset="0"/>
              </a:rPr>
              <a:t>Steigende Marktdynamik durch </a:t>
            </a:r>
          </a:p>
          <a:p>
            <a:pPr marL="285750" indent="-285750">
              <a:lnSpc>
                <a:spcPct val="150000"/>
              </a:lnSpc>
              <a:buFont typeface="Wingdings" panose="05000000000000000000" pitchFamily="2" charset="2"/>
              <a:buChar char="§"/>
            </a:pPr>
            <a:r>
              <a:rPr lang="de-DE" sz="1600">
                <a:latin typeface="Arial" panose="020B0604020202020204" pitchFamily="34" charset="0"/>
                <a:cs typeface="Arial" panose="020B0604020202020204" pitchFamily="34" charset="0"/>
              </a:rPr>
              <a:t>neue Technologien</a:t>
            </a:r>
          </a:p>
          <a:p>
            <a:pPr marL="285750" indent="-285750">
              <a:lnSpc>
                <a:spcPct val="150000"/>
              </a:lnSpc>
              <a:buFont typeface="Wingdings" panose="05000000000000000000" pitchFamily="2" charset="2"/>
              <a:buChar char="§"/>
            </a:pPr>
            <a:r>
              <a:rPr lang="de-DE" sz="1600">
                <a:latin typeface="Arial" panose="020B0604020202020204" pitchFamily="34" charset="0"/>
                <a:cs typeface="Arial" panose="020B0604020202020204" pitchFamily="34" charset="0"/>
              </a:rPr>
              <a:t>Kundenbedürfnisse</a:t>
            </a:r>
          </a:p>
          <a:p>
            <a:pPr marL="285750" indent="-285750">
              <a:lnSpc>
                <a:spcPct val="150000"/>
              </a:lnSpc>
              <a:buFont typeface="Wingdings" panose="05000000000000000000" pitchFamily="2" charset="2"/>
              <a:buChar char="§"/>
            </a:pPr>
            <a:r>
              <a:rPr lang="de-DE" sz="1600">
                <a:latin typeface="Arial" panose="020B0604020202020204" pitchFamily="34" charset="0"/>
                <a:cs typeface="Arial" panose="020B0604020202020204" pitchFamily="34" charset="0"/>
              </a:rPr>
              <a:t>sich substituierende Produkte und kürzere Produktlebenszyklen</a:t>
            </a:r>
          </a:p>
          <a:p>
            <a:pPr>
              <a:lnSpc>
                <a:spcPct val="150000"/>
              </a:lnSpc>
            </a:pPr>
            <a:r>
              <a:rPr lang="de-DE" sz="2000">
                <a:latin typeface="Arial" panose="020B0604020202020204" pitchFamily="34" charset="0"/>
                <a:cs typeface="Arial" panose="020B0604020202020204" pitchFamily="34" charset="0"/>
              </a:rPr>
              <a:t>Unternehmen sind getrieben von</a:t>
            </a:r>
          </a:p>
          <a:p>
            <a:pPr marL="285750" indent="-285750">
              <a:lnSpc>
                <a:spcPct val="150000"/>
              </a:lnSpc>
              <a:buFont typeface="Wingdings" panose="05000000000000000000" pitchFamily="2" charset="2"/>
              <a:buChar char="§"/>
            </a:pPr>
            <a:r>
              <a:rPr lang="de-DE" sz="1600">
                <a:latin typeface="Arial" panose="020B0604020202020204" pitchFamily="34" charset="0"/>
                <a:cs typeface="Arial" panose="020B0604020202020204" pitchFamily="34" charset="0"/>
              </a:rPr>
              <a:t>unvorhersehbaren Ereignissen</a:t>
            </a:r>
          </a:p>
          <a:p>
            <a:pPr marL="285750" indent="-285750">
              <a:lnSpc>
                <a:spcPct val="150000"/>
              </a:lnSpc>
              <a:buFont typeface="Wingdings" panose="05000000000000000000" pitchFamily="2" charset="2"/>
              <a:buChar char="§"/>
            </a:pPr>
            <a:r>
              <a:rPr lang="de-DE" sz="1600">
                <a:latin typeface="Arial" panose="020B0604020202020204" pitchFamily="34" charset="0"/>
                <a:cs typeface="Arial" panose="020B0604020202020204" pitchFamily="34" charset="0"/>
              </a:rPr>
              <a:t>politischen und soziokulturellen Trends</a:t>
            </a:r>
          </a:p>
        </p:txBody>
      </p:sp>
      <p:pic>
        <p:nvPicPr>
          <p:cNvPr id="7" name="Grafik 6">
            <a:extLst>
              <a:ext uri="{FF2B5EF4-FFF2-40B4-BE49-F238E27FC236}">
                <a16:creationId xmlns:a16="http://schemas.microsoft.com/office/drawing/2014/main" id="{94986880-A382-4C68-AF86-1DE4F847BD13}"/>
              </a:ext>
            </a:extLst>
          </p:cNvPr>
          <p:cNvPicPr>
            <a:picLocks noChangeAspect="1"/>
          </p:cNvPicPr>
          <p:nvPr/>
        </p:nvPicPr>
        <p:blipFill>
          <a:blip r:embed="rId3"/>
          <a:stretch>
            <a:fillRect/>
          </a:stretch>
        </p:blipFill>
        <p:spPr>
          <a:xfrm>
            <a:off x="2179005" y="2550284"/>
            <a:ext cx="1195356" cy="794291"/>
          </a:xfrm>
          <a:prstGeom prst="rect">
            <a:avLst/>
          </a:prstGeom>
          <a:ln>
            <a:noFill/>
          </a:ln>
          <a:effectLst>
            <a:softEdge rad="112500"/>
          </a:effectLst>
        </p:spPr>
      </p:pic>
      <p:pic>
        <p:nvPicPr>
          <p:cNvPr id="8" name="Grafik 7">
            <a:extLst>
              <a:ext uri="{FF2B5EF4-FFF2-40B4-BE49-F238E27FC236}">
                <a16:creationId xmlns:a16="http://schemas.microsoft.com/office/drawing/2014/main" id="{54FD35A1-AC39-4493-9F4D-5B48FA05215C}"/>
              </a:ext>
            </a:extLst>
          </p:cNvPr>
          <p:cNvPicPr>
            <a:picLocks noChangeAspect="1"/>
          </p:cNvPicPr>
          <p:nvPr/>
        </p:nvPicPr>
        <p:blipFill>
          <a:blip r:embed="rId4"/>
          <a:stretch>
            <a:fillRect/>
          </a:stretch>
        </p:blipFill>
        <p:spPr>
          <a:xfrm>
            <a:off x="643384" y="1983730"/>
            <a:ext cx="1347366" cy="1222031"/>
          </a:xfrm>
          <a:prstGeom prst="rect">
            <a:avLst/>
          </a:prstGeom>
          <a:ln w="12700">
            <a:solidFill>
              <a:schemeClr val="accent1">
                <a:lumMod val="50000"/>
              </a:schemeClr>
            </a:solidFill>
          </a:ln>
        </p:spPr>
      </p:pic>
      <p:pic>
        <p:nvPicPr>
          <p:cNvPr id="9" name="Grafik 8">
            <a:extLst>
              <a:ext uri="{FF2B5EF4-FFF2-40B4-BE49-F238E27FC236}">
                <a16:creationId xmlns:a16="http://schemas.microsoft.com/office/drawing/2014/main" id="{6DB5C33C-45B6-4FE9-85CA-F2D72AAB1CE1}"/>
              </a:ext>
            </a:extLst>
          </p:cNvPr>
          <p:cNvPicPr>
            <a:picLocks noChangeAspect="1"/>
          </p:cNvPicPr>
          <p:nvPr/>
        </p:nvPicPr>
        <p:blipFill>
          <a:blip r:embed="rId5"/>
          <a:stretch>
            <a:fillRect/>
          </a:stretch>
        </p:blipFill>
        <p:spPr>
          <a:xfrm>
            <a:off x="5100550" y="1877810"/>
            <a:ext cx="1175650" cy="859520"/>
          </a:xfrm>
          <a:prstGeom prst="rect">
            <a:avLst/>
          </a:prstGeom>
          <a:ln>
            <a:noFill/>
          </a:ln>
          <a:effectLst>
            <a:softEdge rad="112500"/>
          </a:effectLst>
        </p:spPr>
      </p:pic>
      <p:pic>
        <p:nvPicPr>
          <p:cNvPr id="10" name="Grafik 9">
            <a:extLst>
              <a:ext uri="{FF2B5EF4-FFF2-40B4-BE49-F238E27FC236}">
                <a16:creationId xmlns:a16="http://schemas.microsoft.com/office/drawing/2014/main" id="{A0CD0C7C-3CC4-442E-BCBF-E26EB149885E}"/>
              </a:ext>
            </a:extLst>
          </p:cNvPr>
          <p:cNvPicPr>
            <a:picLocks noChangeAspect="1"/>
          </p:cNvPicPr>
          <p:nvPr/>
        </p:nvPicPr>
        <p:blipFill>
          <a:blip r:embed="rId6"/>
          <a:stretch>
            <a:fillRect/>
          </a:stretch>
        </p:blipFill>
        <p:spPr>
          <a:xfrm>
            <a:off x="7109140" y="2286611"/>
            <a:ext cx="1487654" cy="1004001"/>
          </a:xfrm>
          <a:prstGeom prst="rect">
            <a:avLst/>
          </a:prstGeom>
          <a:ln>
            <a:noFill/>
          </a:ln>
          <a:effectLst>
            <a:softEdge rad="112500"/>
          </a:effectLst>
        </p:spPr>
      </p:pic>
      <p:sp>
        <p:nvSpPr>
          <p:cNvPr id="11" name="Textfeld 10">
            <a:extLst>
              <a:ext uri="{FF2B5EF4-FFF2-40B4-BE49-F238E27FC236}">
                <a16:creationId xmlns:a16="http://schemas.microsoft.com/office/drawing/2014/main" id="{621E0D46-1066-48B3-9F8F-27F0DC83595C}"/>
              </a:ext>
            </a:extLst>
          </p:cNvPr>
          <p:cNvSpPr txBox="1"/>
          <p:nvPr/>
        </p:nvSpPr>
        <p:spPr>
          <a:xfrm>
            <a:off x="643384" y="1418736"/>
            <a:ext cx="6675959" cy="400110"/>
          </a:xfrm>
          <a:prstGeom prst="rect">
            <a:avLst/>
          </a:prstGeom>
          <a:solidFill>
            <a:srgbClr val="A0B6E0"/>
          </a:solidFill>
          <a:effectLst>
            <a:outerShdw blurRad="63500" sx="102000" sy="102000" algn="ctr" rotWithShape="0">
              <a:prstClr val="black">
                <a:alpha val="40000"/>
              </a:prstClr>
            </a:outerShdw>
          </a:effectLst>
        </p:spPr>
        <p:txBody>
          <a:bodyPr wrap="square">
            <a:spAutoFit/>
          </a:bodyPr>
          <a:lstStyle/>
          <a:p>
            <a:r>
              <a:rPr lang="de-DE" sz="2000">
                <a:latin typeface="Arial" panose="020B0604020202020204" pitchFamily="34" charset="0"/>
                <a:cs typeface="Arial" panose="020B0604020202020204" pitchFamily="34" charset="0"/>
              </a:rPr>
              <a:t>Volatilität, Unsicherheit, Komplexität und Mehrdeutigkeit</a:t>
            </a:r>
          </a:p>
        </p:txBody>
      </p:sp>
      <p:pic>
        <p:nvPicPr>
          <p:cNvPr id="12" name="Grafik 11">
            <a:extLst>
              <a:ext uri="{FF2B5EF4-FFF2-40B4-BE49-F238E27FC236}">
                <a16:creationId xmlns:a16="http://schemas.microsoft.com/office/drawing/2014/main" id="{54FD35A1-AC39-4493-9F4D-5B48FA05215C}"/>
              </a:ext>
            </a:extLst>
          </p:cNvPr>
          <p:cNvPicPr>
            <a:picLocks noChangeAspect="1"/>
          </p:cNvPicPr>
          <p:nvPr/>
        </p:nvPicPr>
        <p:blipFill>
          <a:blip r:embed="rId4"/>
          <a:stretch>
            <a:fillRect/>
          </a:stretch>
        </p:blipFill>
        <p:spPr>
          <a:xfrm>
            <a:off x="9738170" y="2812899"/>
            <a:ext cx="1416303" cy="1284555"/>
          </a:xfrm>
          <a:prstGeom prst="rect">
            <a:avLst/>
          </a:prstGeom>
          <a:ln w="12700">
            <a:solidFill>
              <a:schemeClr val="accent1">
                <a:lumMod val="50000"/>
              </a:schemeClr>
            </a:solidFill>
          </a:ln>
        </p:spPr>
      </p:pic>
      <p:cxnSp>
        <p:nvCxnSpPr>
          <p:cNvPr id="13" name="Gekrümmter Verbinder 12"/>
          <p:cNvCxnSpPr/>
          <p:nvPr/>
        </p:nvCxnSpPr>
        <p:spPr>
          <a:xfrm>
            <a:off x="1990750" y="2478665"/>
            <a:ext cx="7724489" cy="976512"/>
          </a:xfrm>
          <a:prstGeom prst="curvedConnector3">
            <a:avLst>
              <a:gd name="adj1" fmla="val 50000"/>
            </a:avLst>
          </a:prstGeom>
          <a:ln w="66675">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7558509" y="4630623"/>
            <a:ext cx="4313460" cy="1015663"/>
          </a:xfrm>
          <a:prstGeom prst="rect">
            <a:avLst/>
          </a:prstGeom>
          <a:solidFill>
            <a:srgbClr val="A0B6E0"/>
          </a:solidFill>
          <a:ln>
            <a:no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pPr>
            <a:r>
              <a:rPr lang="de-DE" sz="2000" b="1">
                <a:latin typeface="Arial" panose="020B0604020202020204" pitchFamily="34" charset="0"/>
                <a:cs typeface="Arial" panose="020B0604020202020204" pitchFamily="34" charset="0"/>
              </a:rPr>
              <a:t>Steigender Bedarf an Anpassbarkeit und Kollaboration</a:t>
            </a:r>
          </a:p>
        </p:txBody>
      </p:sp>
    </p:spTree>
    <p:extLst>
      <p:ext uri="{BB962C8B-B14F-4D97-AF65-F5344CB8AC3E}">
        <p14:creationId xmlns:p14="http://schemas.microsoft.com/office/powerpoint/2010/main" val="37842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02</a:t>
            </a:r>
            <a:r>
              <a:rPr lang="en-GB" sz="2800">
                <a:latin typeface="Arial" panose="020B0604020202020204" pitchFamily="34" charset="0"/>
                <a:cs typeface="Arial" panose="020B0604020202020204" pitchFamily="34" charset="0"/>
              </a:rPr>
              <a:t> </a:t>
            </a:r>
            <a:r>
              <a:rPr lang="de-DE" sz="2800">
                <a:latin typeface="Arial" panose="020B0604020202020204" pitchFamily="34" charset="0"/>
                <a:cs typeface="Arial" panose="020B0604020202020204" pitchFamily="34" charset="0"/>
              </a:rPr>
              <a:t>IST-Zustand und Wandel</a:t>
            </a:r>
            <a:endParaRPr lang="en-GB" sz="2800">
              <a:latin typeface="Arial" panose="020B0604020202020204" pitchFamily="34" charset="0"/>
              <a:ea typeface="+mj-ea"/>
              <a:cs typeface="Arial" panose="020B0604020202020204" pitchFamily="34" charset="0"/>
            </a:endParaRPr>
          </a:p>
          <a:p>
            <a:r>
              <a:rPr lang="de-DE" sz="2800">
                <a:latin typeface="Arial" panose="020B0604020202020204" pitchFamily="34" charset="0"/>
                <a:ea typeface="+mj-ea"/>
                <a:cs typeface="Arial" panose="020B0604020202020204" pitchFamily="34" charset="0"/>
              </a:rPr>
              <a:t>Corona-Pandemie</a:t>
            </a:r>
          </a:p>
        </p:txBody>
      </p:sp>
      <p:pic>
        <p:nvPicPr>
          <p:cNvPr id="5" name="Grafik 4">
            <a:extLst>
              <a:ext uri="{FF2B5EF4-FFF2-40B4-BE49-F238E27FC236}">
                <a16:creationId xmlns:a16="http://schemas.microsoft.com/office/drawing/2014/main" id="{3B9CC035-A138-4CE4-B009-19DC96DD53BA}"/>
              </a:ext>
            </a:extLst>
          </p:cNvPr>
          <p:cNvPicPr>
            <a:picLocks noChangeAspect="1"/>
          </p:cNvPicPr>
          <p:nvPr/>
        </p:nvPicPr>
        <p:blipFill>
          <a:blip r:embed="rId3"/>
          <a:stretch>
            <a:fillRect/>
          </a:stretch>
        </p:blipFill>
        <p:spPr>
          <a:xfrm>
            <a:off x="8183438" y="170593"/>
            <a:ext cx="2677661" cy="2334469"/>
          </a:xfrm>
          <a:prstGeom prst="rect">
            <a:avLst/>
          </a:prstGeom>
        </p:spPr>
      </p:pic>
      <p:sp>
        <p:nvSpPr>
          <p:cNvPr id="6" name="Rechteck 5"/>
          <p:cNvSpPr/>
          <p:nvPr/>
        </p:nvSpPr>
        <p:spPr>
          <a:xfrm>
            <a:off x="1081128" y="1845618"/>
            <a:ext cx="11087118" cy="2118529"/>
          </a:xfrm>
          <a:prstGeom prst="rect">
            <a:avLst/>
          </a:prstGeom>
        </p:spPr>
        <p:txBody>
          <a:bodyPr wrap="square">
            <a:spAutoFit/>
          </a:bodyPr>
          <a:lstStyle/>
          <a:p>
            <a:r>
              <a:rPr lang="de-DE" sz="2000" b="1">
                <a:latin typeface="Arial" panose="020B0604020202020204" pitchFamily="34" charset="0"/>
                <a:cs typeface="Arial" panose="020B0604020202020204" pitchFamily="34" charset="0"/>
              </a:rPr>
              <a:t>Auswirkungen </a:t>
            </a:r>
          </a:p>
          <a:p>
            <a:pPr marL="285750" indent="-285750">
              <a:spcBef>
                <a:spcPts val="200"/>
              </a:spcBef>
              <a:spcAft>
                <a:spcPts val="200"/>
              </a:spcAft>
              <a:buFont typeface="Wingdings" panose="05000000000000000000" pitchFamily="2" charset="2"/>
              <a:buChar char="§"/>
            </a:pPr>
            <a:r>
              <a:rPr lang="de-DE" sz="2000">
                <a:latin typeface="Arial" panose="020B0604020202020204" pitchFamily="34" charset="0"/>
                <a:cs typeface="Arial" panose="020B0604020202020204" pitchFamily="34" charset="0"/>
              </a:rPr>
              <a:t>Drastische Änderung der Rahmenbedingungen in der Arbeitswelt</a:t>
            </a:r>
          </a:p>
          <a:p>
            <a:pPr marL="285750" indent="-285750">
              <a:spcBef>
                <a:spcPts val="200"/>
              </a:spcBef>
              <a:spcAft>
                <a:spcPts val="200"/>
              </a:spcAft>
              <a:buFont typeface="Wingdings" panose="05000000000000000000" pitchFamily="2" charset="2"/>
              <a:buChar char="§"/>
            </a:pPr>
            <a:r>
              <a:rPr lang="de-DE" sz="2000">
                <a:latin typeface="Arial" panose="020B0604020202020204" pitchFamily="34" charset="0"/>
                <a:cs typeface="Arial" panose="020B0604020202020204" pitchFamily="34" charset="0"/>
              </a:rPr>
              <a:t>Wandlungsfähigkeit und Flexibilität sind wichtig, um mit unvorhergesehenen Herausforderungen umzugehen</a:t>
            </a:r>
          </a:p>
          <a:p>
            <a:pPr marL="285750" indent="-285750">
              <a:spcBef>
                <a:spcPts val="200"/>
              </a:spcBef>
              <a:spcAft>
                <a:spcPts val="200"/>
              </a:spcAft>
              <a:buFont typeface="Wingdings" panose="05000000000000000000" pitchFamily="2" charset="2"/>
              <a:buChar char="§"/>
            </a:pPr>
            <a:r>
              <a:rPr lang="de-DE" sz="2000">
                <a:latin typeface="Arial" panose="020B0604020202020204" pitchFamily="34" charset="0"/>
                <a:cs typeface="Arial" panose="020B0604020202020204" pitchFamily="34" charset="0"/>
              </a:rPr>
              <a:t>Wir befinden uns mitten im digitalen Wandel, digitale Arbeitsweise ist der Standard</a:t>
            </a:r>
          </a:p>
          <a:p>
            <a:pPr marL="285750" indent="-285750">
              <a:spcBef>
                <a:spcPts val="200"/>
              </a:spcBef>
              <a:spcAft>
                <a:spcPts val="200"/>
              </a:spcAft>
              <a:buFont typeface="Wingdings" panose="05000000000000000000" pitchFamily="2" charset="2"/>
              <a:buChar char="§"/>
            </a:pPr>
            <a:r>
              <a:rPr lang="de-DE" sz="2000">
                <a:latin typeface="Arial" panose="020B0604020202020204" pitchFamily="34" charset="0"/>
                <a:cs typeface="Arial" panose="020B0604020202020204" pitchFamily="34" charset="0"/>
              </a:rPr>
              <a:t>Vorteile der digitalen Welt nutzen &amp; kein Verzicht auf Vorteile der analogen Arbeitswelt</a:t>
            </a:r>
          </a:p>
        </p:txBody>
      </p:sp>
      <p:grpSp>
        <p:nvGrpSpPr>
          <p:cNvPr id="7" name="Gruppieren 6"/>
          <p:cNvGrpSpPr/>
          <p:nvPr/>
        </p:nvGrpSpPr>
        <p:grpSpPr>
          <a:xfrm>
            <a:off x="1198662" y="4365898"/>
            <a:ext cx="10441161" cy="2304256"/>
            <a:chOff x="744689" y="4911162"/>
            <a:chExt cx="10199454" cy="950703"/>
          </a:xfrm>
          <a:effectLst>
            <a:outerShdw blurRad="63500" sx="102000" sy="102000" algn="ctr" rotWithShape="0">
              <a:prstClr val="black">
                <a:alpha val="40000"/>
              </a:prstClr>
            </a:outerShdw>
          </a:effectLst>
        </p:grpSpPr>
        <p:sp>
          <p:nvSpPr>
            <p:cNvPr id="8" name="Abgerundetes Rechteck 7"/>
            <p:cNvSpPr/>
            <p:nvPr/>
          </p:nvSpPr>
          <p:spPr>
            <a:xfrm>
              <a:off x="744689" y="4911162"/>
              <a:ext cx="10199452" cy="942421"/>
            </a:xfrm>
            <a:prstGeom prst="roundRect">
              <a:avLst>
                <a:gd name="adj" fmla="val 8691"/>
              </a:avLst>
            </a:prstGeom>
            <a:solidFill>
              <a:srgbClr val="A0B6E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spcBef>
                  <a:spcPts val="84"/>
                </a:spcBef>
                <a:spcAft>
                  <a:spcPts val="84"/>
                </a:spcAft>
              </a:pPr>
              <a:endParaRPr lang="de-DE" sz="1200"/>
            </a:p>
          </p:txBody>
        </p:sp>
        <p:sp>
          <p:nvSpPr>
            <p:cNvPr id="9" name="Chevron 8"/>
            <p:cNvSpPr/>
            <p:nvPr/>
          </p:nvSpPr>
          <p:spPr>
            <a:xfrm>
              <a:off x="885371" y="4911162"/>
              <a:ext cx="1477161" cy="942421"/>
            </a:xfrm>
            <a:prstGeom prst="chevron">
              <a:avLst>
                <a:gd name="adj" fmla="val 49302"/>
              </a:avLst>
            </a:prstGeom>
            <a:solidFill>
              <a:srgbClr val="FFDE7C"/>
            </a:solidFill>
            <a:ln>
              <a:no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400"/>
            </a:p>
          </p:txBody>
        </p:sp>
        <p:sp>
          <p:nvSpPr>
            <p:cNvPr id="10" name="TextBox 103"/>
            <p:cNvSpPr txBox="1"/>
            <p:nvPr/>
          </p:nvSpPr>
          <p:spPr>
            <a:xfrm>
              <a:off x="2362534" y="4911162"/>
              <a:ext cx="8581609" cy="950703"/>
            </a:xfrm>
            <a:prstGeom prst="rect">
              <a:avLst/>
            </a:prstGeom>
            <a:noFill/>
            <a:ln w="28575">
              <a:noFill/>
            </a:ln>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defPPr>
                <a:defRPr lang="de-DE"/>
              </a:defPPr>
              <a:lvl1pPr>
                <a:spcBef>
                  <a:spcPts val="84"/>
                </a:spcBef>
                <a:spcAft>
                  <a:spcPts val="84"/>
                </a:spcAft>
                <a:defRPr sz="1600"/>
              </a:lvl1pPr>
            </a:lstStyle>
            <a:p>
              <a:pPr marL="342900" indent="-342900">
                <a:buFont typeface="Wingdings" panose="05000000000000000000" pitchFamily="2" charset="2"/>
                <a:buChar char="§"/>
              </a:pPr>
              <a:r>
                <a:rPr lang="de-DE" sz="2000">
                  <a:latin typeface="Arial" panose="020B0604020202020204" pitchFamily="34" charset="0"/>
                  <a:cs typeface="Arial" panose="020B0604020202020204" pitchFamily="34" charset="0"/>
                </a:rPr>
                <a:t>Zukunftsstrategie von heute = Vergangenheit von morgen</a:t>
              </a:r>
            </a:p>
            <a:p>
              <a:endParaRPr lang="de-DE" sz="200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a:latin typeface="Arial" panose="020B0604020202020204" pitchFamily="34" charset="0"/>
                  <a:cs typeface="Arial" panose="020B0604020202020204" pitchFamily="34" charset="0"/>
                </a:rPr>
                <a:t>Es braucht Organisationsstrukturen, Führungskräften und Mitarbeiter:innen, die eine </a:t>
              </a:r>
              <a:r>
                <a:rPr lang="de-DE" sz="2000" b="1">
                  <a:latin typeface="Arial" panose="020B0604020202020204" pitchFamily="34" charset="0"/>
                  <a:cs typeface="Arial" panose="020B0604020202020204" pitchFamily="34" charset="0"/>
                </a:rPr>
                <a:t>interdisziplinäre, agile und teamübergreifende Kollaboration </a:t>
              </a:r>
              <a:r>
                <a:rPr lang="de-DE" sz="2000">
                  <a:latin typeface="Arial" panose="020B0604020202020204" pitchFamily="34" charset="0"/>
                  <a:cs typeface="Arial" panose="020B0604020202020204" pitchFamily="34" charset="0"/>
                </a:rPr>
                <a:t>leben.</a:t>
              </a:r>
            </a:p>
          </p:txBody>
        </p:sp>
      </p:grpSp>
      <p:grpSp>
        <p:nvGrpSpPr>
          <p:cNvPr id="11" name="Gruppieren 10"/>
          <p:cNvGrpSpPr>
            <a:grpSpLocks noChangeAspect="1"/>
          </p:cNvGrpSpPr>
          <p:nvPr/>
        </p:nvGrpSpPr>
        <p:grpSpPr>
          <a:xfrm>
            <a:off x="5522119" y="502340"/>
            <a:ext cx="835488" cy="835488"/>
            <a:chOff x="1401849" y="2282376"/>
            <a:chExt cx="548640" cy="548640"/>
          </a:xfrm>
          <a:effectLst>
            <a:outerShdw blurRad="63500" sx="102000" sy="102000" algn="ctr" rotWithShape="0">
              <a:prstClr val="black">
                <a:alpha val="40000"/>
              </a:prstClr>
            </a:outerShdw>
          </a:effectLst>
        </p:grpSpPr>
        <p:sp>
          <p:nvSpPr>
            <p:cNvPr id="12"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13"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9968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8808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0"/>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9"/>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5400600" cy="4394999"/>
          </a:xfrm>
          <a:solidFill>
            <a:srgbClr val="FFECB2"/>
          </a:solidFill>
        </p:spPr>
        <p:txBody>
          <a:bodyPr/>
          <a:lstStyle/>
          <a:p>
            <a:pPr marL="0" indent="0">
              <a:buNone/>
            </a:pPr>
            <a:endParaRPr lang="de-DE">
              <a:latin typeface="Arial" panose="020B0604020202020204" pitchFamily="34" charset="0"/>
              <a:cs typeface="Arial" panose="020B0604020202020204" pitchFamily="34" charset="0"/>
            </a:endParaRPr>
          </a:p>
          <a:p>
            <a:pPr marL="0" indent="0" algn="ctr">
              <a:buNone/>
            </a:pPr>
            <a:endParaRPr lang="de-DE">
              <a:latin typeface="Arial" panose="020B0604020202020204" pitchFamily="34" charset="0"/>
              <a:cs typeface="Futura Medium" panose="020B0602020204020303"/>
            </a:endParaRPr>
          </a:p>
        </p:txBody>
      </p:sp>
      <p:sp>
        <p:nvSpPr>
          <p:cNvPr id="4" name="Rechteck 3"/>
          <p:cNvSpPr/>
          <p:nvPr/>
        </p:nvSpPr>
        <p:spPr>
          <a:xfrm>
            <a:off x="1054646" y="443031"/>
            <a:ext cx="9937104" cy="3354765"/>
          </a:xfrm>
          <a:prstGeom prst="rect">
            <a:avLst/>
          </a:prstGeom>
        </p:spPr>
        <p:txBody>
          <a:bodyPr wrap="square">
            <a:spAutoFit/>
          </a:bodyPr>
          <a:lstStyle/>
          <a:p>
            <a:r>
              <a:rPr lang="en-GB" sz="4400">
                <a:latin typeface="Arial" panose="020B0604020202020204" pitchFamily="34" charset="0"/>
                <a:ea typeface="+mj-ea"/>
                <a:cs typeface="Arial" panose="020B0604020202020204" pitchFamily="34" charset="0"/>
              </a:rPr>
              <a:t>03 </a:t>
            </a:r>
            <a:r>
              <a:rPr lang="de-DE" sz="4400">
                <a:solidFill>
                  <a:schemeClr val="bg2">
                    <a:lumMod val="10000"/>
                  </a:schemeClr>
                </a:solidFill>
                <a:latin typeface="Arial" panose="020B0604020202020204" pitchFamily="34" charset="0"/>
                <a:cs typeface="Arial" panose="020B0604020202020204" pitchFamily="34" charset="0"/>
              </a:rPr>
              <a:t>Herausforderungen</a:t>
            </a:r>
          </a:p>
          <a:p>
            <a:r>
              <a:rPr lang="de-DE" sz="3600">
                <a:solidFill>
                  <a:schemeClr val="bg2">
                    <a:lumMod val="10000"/>
                  </a:schemeClr>
                </a:solidFill>
                <a:latin typeface="Arial" panose="020B0604020202020204" pitchFamily="34" charset="0"/>
                <a:cs typeface="Arial" panose="020B0604020202020204" pitchFamily="34" charset="0"/>
              </a:rPr>
              <a:t>Führungsfallen</a:t>
            </a:r>
          </a:p>
          <a:p>
            <a:endParaRPr lang="de-DE" sz="3600">
              <a:solidFill>
                <a:srgbClr val="000000"/>
              </a:solidFill>
              <a:latin typeface="Arial" panose="020B0604020202020204" pitchFamily="34" charset="0"/>
              <a:cs typeface="Arial" panose="020B0604020202020204" pitchFamily="34" charset="0"/>
            </a:endParaRPr>
          </a:p>
          <a:p>
            <a:endParaRPr lang="de-DE" sz="3600">
              <a:solidFill>
                <a:srgbClr val="000000"/>
              </a:solidFill>
              <a:latin typeface="Arial" panose="020B0604020202020204" pitchFamily="34" charset="0"/>
              <a:cs typeface="Arial" panose="020B0604020202020204" pitchFamily="34" charset="0"/>
            </a:endParaRPr>
          </a:p>
          <a:p>
            <a:endParaRPr lang="de-DE" sz="3600">
              <a:solidFill>
                <a:srgbClr val="000000"/>
              </a:solidFill>
              <a:latin typeface="Arial" panose="020B0604020202020204" pitchFamily="34" charset="0"/>
              <a:cs typeface="Arial" panose="020B0604020202020204" pitchFamily="34" charset="0"/>
            </a:endParaRPr>
          </a:p>
          <a:p>
            <a:r>
              <a:rPr lang="de-DE" err="1">
                <a:solidFill>
                  <a:srgbClr val="000000"/>
                </a:solidFill>
                <a:latin typeface="Arial" panose="020B0604020202020204" pitchFamily="34" charset="0"/>
                <a:cs typeface="Arial" panose="020B0604020202020204" pitchFamily="34" charset="0"/>
              </a:rPr>
              <a:t>Biases</a:t>
            </a:r>
            <a:endParaRPr lang="de-DE">
              <a:solidFill>
                <a:srgbClr val="000000"/>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6455246" y="3068960"/>
            <a:ext cx="5328592" cy="3109433"/>
          </a:xfrm>
          <a:prstGeom prst="rect">
            <a:avLst/>
          </a:prstGeom>
        </p:spPr>
      </p:pic>
    </p:spTree>
    <p:extLst>
      <p:ext uri="{BB962C8B-B14F-4D97-AF65-F5344CB8AC3E}">
        <p14:creationId xmlns:p14="http://schemas.microsoft.com/office/powerpoint/2010/main" val="171946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123CADF-5598-4973-950F-F3058CA39C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653" y="1397138"/>
            <a:ext cx="6792679" cy="5192096"/>
          </a:xfrm>
          <a:prstGeom prst="rect">
            <a:avLst/>
          </a:prstGeom>
        </p:spPr>
      </p:pic>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03 </a:t>
            </a:r>
            <a:r>
              <a:rPr lang="en-GB" sz="2800" err="1">
                <a:latin typeface="Arial" panose="020B0604020202020204" pitchFamily="34" charset="0"/>
                <a:ea typeface="+mj-ea"/>
                <a:cs typeface="Arial" panose="020B0604020202020204" pitchFamily="34" charset="0"/>
              </a:rPr>
              <a:t>Herausforderungen</a:t>
            </a:r>
            <a:endParaRPr lang="en-GB" sz="2800">
              <a:latin typeface="Arial" panose="020B0604020202020204" pitchFamily="34" charset="0"/>
              <a:ea typeface="+mj-ea"/>
              <a:cs typeface="Arial" panose="020B0604020202020204" pitchFamily="34" charset="0"/>
            </a:endParaRPr>
          </a:p>
          <a:p>
            <a:r>
              <a:rPr lang="de-DE" sz="2800" err="1">
                <a:latin typeface="Arial" panose="020B0604020202020204" pitchFamily="34" charset="0"/>
                <a:cs typeface="Arial" panose="020B0604020202020204" pitchFamily="34" charset="0"/>
              </a:rPr>
              <a:t>Unconscious</a:t>
            </a:r>
            <a:r>
              <a:rPr lang="de-DE" sz="2800">
                <a:latin typeface="Arial" panose="020B0604020202020204" pitchFamily="34" charset="0"/>
                <a:cs typeface="Arial" panose="020B0604020202020204" pitchFamily="34" charset="0"/>
              </a:rPr>
              <a:t> </a:t>
            </a:r>
            <a:r>
              <a:rPr lang="de-DE" sz="2800" err="1">
                <a:latin typeface="Arial" panose="020B0604020202020204" pitchFamily="34" charset="0"/>
                <a:cs typeface="Arial" panose="020B0604020202020204" pitchFamily="34" charset="0"/>
              </a:rPr>
              <a:t>Biases</a:t>
            </a:r>
            <a:r>
              <a:rPr lang="de-DE" sz="2800">
                <a:latin typeface="Arial" panose="020B0604020202020204" pitchFamily="34" charset="0"/>
                <a:cs typeface="Arial" panose="020B0604020202020204" pitchFamily="34" charset="0"/>
              </a:rPr>
              <a:t> </a:t>
            </a:r>
            <a:r>
              <a:rPr lang="de-DE" sz="2800">
                <a:latin typeface="Arial" panose="020B0604020202020204" pitchFamily="34" charset="0"/>
                <a:ea typeface="+mj-ea"/>
                <a:cs typeface="Arial" panose="020B0604020202020204" pitchFamily="34" charset="0"/>
              </a:rPr>
              <a:t>- Kognitive Verzerrung</a:t>
            </a:r>
          </a:p>
        </p:txBody>
      </p:sp>
      <p:sp>
        <p:nvSpPr>
          <p:cNvPr id="2" name="Rechteck 1"/>
          <p:cNvSpPr/>
          <p:nvPr/>
        </p:nvSpPr>
        <p:spPr>
          <a:xfrm>
            <a:off x="7607374" y="3485354"/>
            <a:ext cx="3864505" cy="1015663"/>
          </a:xfrm>
          <a:prstGeom prst="rect">
            <a:avLst/>
          </a:prstGeom>
        </p:spPr>
        <p:txBody>
          <a:bodyPr wrap="square">
            <a:spAutoFit/>
          </a:bodyPr>
          <a:lstStyle/>
          <a:p>
            <a:pPr algn="ctr"/>
            <a:r>
              <a:rPr lang="de-DE" sz="2000">
                <a:latin typeface="Arial" panose="020B0604020202020204" pitchFamily="34" charset="0"/>
                <a:ea typeface="Calibri" panose="020F0502020204030204" pitchFamily="34" charset="0"/>
                <a:cs typeface="Arial" panose="020B0604020202020204" pitchFamily="34" charset="0"/>
              </a:rPr>
              <a:t>Unbewusste, systematische </a:t>
            </a:r>
            <a:r>
              <a:rPr lang="de-DE" sz="2000" b="1">
                <a:latin typeface="Arial" panose="020B0604020202020204" pitchFamily="34" charset="0"/>
                <a:ea typeface="Calibri" panose="020F0502020204030204" pitchFamily="34" charset="0"/>
                <a:cs typeface="Arial" panose="020B0604020202020204" pitchFamily="34" charset="0"/>
              </a:rPr>
              <a:t>Verzerrungen unserer Wahrnehmung</a:t>
            </a:r>
            <a:endParaRPr lang="de-DE"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6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03 </a:t>
            </a:r>
            <a:r>
              <a:rPr lang="en-GB" sz="2800" err="1">
                <a:latin typeface="Arial" panose="020B0604020202020204" pitchFamily="34" charset="0"/>
                <a:cs typeface="Arial" panose="020B0604020202020204" pitchFamily="34" charset="0"/>
              </a:rPr>
              <a:t>Herausforderungen</a:t>
            </a:r>
            <a:endParaRPr lang="en-GB" sz="2800">
              <a:latin typeface="Arial" panose="020B0604020202020204" pitchFamily="34" charset="0"/>
              <a:cs typeface="Arial" panose="020B0604020202020204" pitchFamily="34" charset="0"/>
            </a:endParaRPr>
          </a:p>
          <a:p>
            <a:r>
              <a:rPr lang="de-DE" sz="2800">
                <a:latin typeface="Arial" panose="020B0604020202020204" pitchFamily="34" charset="0"/>
                <a:ea typeface="+mj-ea"/>
                <a:cs typeface="Arial" panose="020B0604020202020204" pitchFamily="34" charset="0"/>
              </a:rPr>
              <a:t>Wie Vorurteile unser Mindset beeinflussen</a:t>
            </a:r>
          </a:p>
        </p:txBody>
      </p:sp>
      <p:pic>
        <p:nvPicPr>
          <p:cNvPr id="5" name="Grafik 4" descr="Ein Bild, das Text, Whiteboard enthält.&#10;&#10;Automatisch generierte Beschreibung">
            <a:extLst>
              <a:ext uri="{FF2B5EF4-FFF2-40B4-BE49-F238E27FC236}">
                <a16:creationId xmlns:a16="http://schemas.microsoft.com/office/drawing/2014/main" id="{DB6FD010-B2A6-4314-99EF-7F4F60B7D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245" y="1728192"/>
            <a:ext cx="4581922" cy="4581922"/>
          </a:xfrm>
          <a:prstGeom prst="rect">
            <a:avLst/>
          </a:prstGeom>
        </p:spPr>
      </p:pic>
      <p:sp>
        <p:nvSpPr>
          <p:cNvPr id="2" name="Textfeld 1"/>
          <p:cNvSpPr txBox="1"/>
          <p:nvPr/>
        </p:nvSpPr>
        <p:spPr>
          <a:xfrm>
            <a:off x="874250" y="3149250"/>
            <a:ext cx="3204732" cy="707886"/>
          </a:xfrm>
          <a:prstGeom prst="rect">
            <a:avLst/>
          </a:prstGeom>
          <a:noFill/>
        </p:spPr>
        <p:txBody>
          <a:bodyPr wrap="square" rtlCol="0">
            <a:spAutoFit/>
          </a:bodyPr>
          <a:lstStyle/>
          <a:p>
            <a:pPr algn="ctr"/>
            <a:r>
              <a:rPr lang="de-DE" sz="2000">
                <a:latin typeface="Arial" panose="020B0604020202020204" pitchFamily="34" charset="0"/>
                <a:cs typeface="Arial" panose="020B0604020202020204" pitchFamily="34" charset="0"/>
              </a:rPr>
              <a:t>Vorurteile beschleunigen die Entscheidungsfindung</a:t>
            </a:r>
          </a:p>
        </p:txBody>
      </p:sp>
      <p:sp>
        <p:nvSpPr>
          <p:cNvPr id="6" name="Textfeld 5"/>
          <p:cNvSpPr txBox="1"/>
          <p:nvPr/>
        </p:nvSpPr>
        <p:spPr>
          <a:xfrm>
            <a:off x="8386167" y="3149250"/>
            <a:ext cx="2880320" cy="707886"/>
          </a:xfrm>
          <a:prstGeom prst="rect">
            <a:avLst/>
          </a:prstGeom>
          <a:noFill/>
        </p:spPr>
        <p:txBody>
          <a:bodyPr wrap="square" rtlCol="0">
            <a:spAutoFit/>
          </a:bodyPr>
          <a:lstStyle/>
          <a:p>
            <a:pPr algn="ctr"/>
            <a:r>
              <a:rPr lang="de-DE" sz="2000" b="1">
                <a:latin typeface="Arial" panose="020B0604020202020204" pitchFamily="34" charset="0"/>
                <a:cs typeface="Arial" panose="020B0604020202020204" pitchFamily="34" charset="0"/>
              </a:rPr>
              <a:t>Helfen uns Vorurteile in neuen Situationen?</a:t>
            </a:r>
          </a:p>
        </p:txBody>
      </p:sp>
      <p:grpSp>
        <p:nvGrpSpPr>
          <p:cNvPr id="7" name="Gruppieren 6"/>
          <p:cNvGrpSpPr>
            <a:grpSpLocks noChangeAspect="1"/>
          </p:cNvGrpSpPr>
          <p:nvPr/>
        </p:nvGrpSpPr>
        <p:grpSpPr>
          <a:xfrm>
            <a:off x="9408583" y="3918030"/>
            <a:ext cx="835488" cy="835488"/>
            <a:chOff x="1401849" y="2282376"/>
            <a:chExt cx="548640" cy="548640"/>
          </a:xfrm>
          <a:effectLst>
            <a:outerShdw blurRad="63500" sx="102000" sy="102000" algn="ctr" rotWithShape="0">
              <a:prstClr val="black">
                <a:alpha val="40000"/>
              </a:prstClr>
            </a:outerShdw>
          </a:effectLst>
        </p:grpSpPr>
        <p:sp>
          <p:nvSpPr>
            <p:cNvPr id="8"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sp>
          <p:nvSpPr>
            <p:cNvPr id="9"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394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03 </a:t>
            </a:r>
            <a:r>
              <a:rPr lang="en-GB" sz="2800" err="1">
                <a:latin typeface="Arial" panose="020B0604020202020204" pitchFamily="34" charset="0"/>
                <a:cs typeface="Arial" panose="020B0604020202020204" pitchFamily="34" charset="0"/>
              </a:rPr>
              <a:t>Herausforderungen</a:t>
            </a:r>
            <a:endParaRPr lang="en-GB" sz="2800">
              <a:latin typeface="Arial" panose="020B0604020202020204" pitchFamily="34" charset="0"/>
              <a:cs typeface="Arial" panose="020B0604020202020204" pitchFamily="34" charset="0"/>
            </a:endParaRPr>
          </a:p>
          <a:p>
            <a:r>
              <a:rPr lang="de-DE" sz="2800">
                <a:latin typeface="Arial" panose="020B0604020202020204" pitchFamily="34" charset="0"/>
                <a:ea typeface="+mj-ea"/>
                <a:cs typeface="Arial" panose="020B0604020202020204" pitchFamily="34" charset="0"/>
              </a:rPr>
              <a:t>Wie Vorurteile unser Mindset beeinflussen</a:t>
            </a:r>
          </a:p>
        </p:txBody>
      </p:sp>
      <p:sp>
        <p:nvSpPr>
          <p:cNvPr id="2" name="Textfeld 1"/>
          <p:cNvSpPr txBox="1"/>
          <p:nvPr/>
        </p:nvSpPr>
        <p:spPr>
          <a:xfrm>
            <a:off x="982638" y="1779652"/>
            <a:ext cx="8208912" cy="707886"/>
          </a:xfrm>
          <a:prstGeom prst="rect">
            <a:avLst/>
          </a:prstGeom>
          <a:noFill/>
        </p:spPr>
        <p:txBody>
          <a:bodyPr wrap="square" rtlCol="0">
            <a:spAutoFit/>
          </a:bodyPr>
          <a:lstStyle/>
          <a:p>
            <a:pPr marL="342900" indent="-342900">
              <a:buFont typeface="Wingdings" panose="05000000000000000000" pitchFamily="2" charset="2"/>
              <a:buChar char="§"/>
            </a:pPr>
            <a:r>
              <a:rPr lang="de-DE" sz="2000">
                <a:latin typeface="Arial" panose="020B0604020202020204" pitchFamily="34" charset="0"/>
                <a:cs typeface="Arial" panose="020B0604020202020204" pitchFamily="34" charset="0"/>
              </a:rPr>
              <a:t>Hohe Flexibilität drängt zur schnellen Entscheidungsfindung</a:t>
            </a:r>
          </a:p>
          <a:p>
            <a:pPr marL="342900" indent="-342900">
              <a:buFont typeface="Wingdings" panose="05000000000000000000" pitchFamily="2" charset="2"/>
              <a:buChar char="§"/>
            </a:pPr>
            <a:r>
              <a:rPr lang="de-DE" sz="2000">
                <a:latin typeface="Arial" panose="020B0604020202020204" pitchFamily="34" charset="0"/>
                <a:cs typeface="Arial" panose="020B0604020202020204" pitchFamily="34" charset="0"/>
              </a:rPr>
              <a:t>Zurückgreifen auf Erfahrungen verschließt uns vor Innovationen</a:t>
            </a:r>
          </a:p>
        </p:txBody>
      </p:sp>
      <p:pic>
        <p:nvPicPr>
          <p:cNvPr id="3" name="Grafik 2"/>
          <p:cNvPicPr>
            <a:picLocks noChangeAspect="1"/>
          </p:cNvPicPr>
          <p:nvPr/>
        </p:nvPicPr>
        <p:blipFill>
          <a:blip r:embed="rId3"/>
          <a:stretch>
            <a:fillRect/>
          </a:stretch>
        </p:blipFill>
        <p:spPr>
          <a:xfrm>
            <a:off x="1351512" y="2870053"/>
            <a:ext cx="9487388" cy="2863997"/>
          </a:xfrm>
          <a:prstGeom prst="rect">
            <a:avLst/>
          </a:prstGeom>
        </p:spPr>
      </p:pic>
    </p:spTree>
    <p:extLst>
      <p:ext uri="{BB962C8B-B14F-4D97-AF65-F5344CB8AC3E}">
        <p14:creationId xmlns:p14="http://schemas.microsoft.com/office/powerpoint/2010/main" val="1416426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03 </a:t>
            </a:r>
            <a:r>
              <a:rPr lang="en-GB" sz="2800" err="1">
                <a:latin typeface="Arial" panose="020B0604020202020204" pitchFamily="34" charset="0"/>
                <a:cs typeface="Arial" panose="020B0604020202020204" pitchFamily="34" charset="0"/>
              </a:rPr>
              <a:t>Herausforderungen</a:t>
            </a:r>
            <a:endParaRPr lang="en-GB" sz="2800">
              <a:latin typeface="Arial" panose="020B0604020202020204" pitchFamily="34" charset="0"/>
              <a:cs typeface="Arial" panose="020B0604020202020204" pitchFamily="34" charset="0"/>
            </a:endParaRPr>
          </a:p>
          <a:p>
            <a:r>
              <a:rPr lang="de-DE" sz="2800" err="1">
                <a:latin typeface="Arial" panose="020B0604020202020204" pitchFamily="34" charset="0"/>
                <a:ea typeface="+mj-ea"/>
                <a:cs typeface="Arial" panose="020B0604020202020204" pitchFamily="34" charset="0"/>
              </a:rPr>
              <a:t>Seeds</a:t>
            </a:r>
            <a:r>
              <a:rPr lang="de-DE" sz="2800">
                <a:latin typeface="Arial" panose="020B0604020202020204" pitchFamily="34" charset="0"/>
                <a:ea typeface="+mj-ea"/>
                <a:cs typeface="Arial" panose="020B0604020202020204" pitchFamily="34" charset="0"/>
              </a:rPr>
              <a:t> Modell</a:t>
            </a:r>
          </a:p>
        </p:txBody>
      </p:sp>
      <p:sp>
        <p:nvSpPr>
          <p:cNvPr id="6" name="Abgerundetes Rechteck 30">
            <a:extLst>
              <a:ext uri="{FF2B5EF4-FFF2-40B4-BE49-F238E27FC236}">
                <a16:creationId xmlns:a16="http://schemas.microsoft.com/office/drawing/2014/main" id="{7A93A973-51B9-41E9-96B6-74A94E4AC40C}"/>
              </a:ext>
            </a:extLst>
          </p:cNvPr>
          <p:cNvSpPr/>
          <p:nvPr/>
        </p:nvSpPr>
        <p:spPr>
          <a:xfrm>
            <a:off x="1291192" y="1845618"/>
            <a:ext cx="3960440" cy="4464495"/>
          </a:xfrm>
          <a:prstGeom prst="roundRect">
            <a:avLst>
              <a:gd name="adj" fmla="val 10780"/>
            </a:avLst>
          </a:prstGeom>
          <a:solidFill>
            <a:srgbClr val="FFECB2"/>
          </a:solidFill>
          <a:ln>
            <a:solidFill>
              <a:srgbClr val="EEB500"/>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nSpc>
                <a:spcPct val="107000"/>
              </a:lnSpc>
              <a:spcAft>
                <a:spcPts val="800"/>
              </a:spcAft>
            </a:pPr>
            <a:r>
              <a:rPr lang="de-DE" sz="2000" b="1" err="1">
                <a:effectLst/>
                <a:latin typeface="Arial" panose="020B0604020202020204" pitchFamily="34" charset="0"/>
                <a:ea typeface="Calibri" panose="020F0502020204030204" pitchFamily="34" charset="0"/>
                <a:cs typeface="Arial" panose="020B0604020202020204" pitchFamily="34" charset="0"/>
              </a:rPr>
              <a:t>Seeds</a:t>
            </a:r>
            <a:r>
              <a:rPr lang="de-DE" sz="2000" b="1">
                <a:effectLst/>
                <a:latin typeface="Arial" panose="020B0604020202020204" pitchFamily="34" charset="0"/>
                <a:ea typeface="Calibri" panose="020F0502020204030204" pitchFamily="34" charset="0"/>
                <a:cs typeface="Arial" panose="020B0604020202020204" pitchFamily="34" charset="0"/>
              </a:rPr>
              <a:t> Modell</a:t>
            </a:r>
          </a:p>
          <a:p>
            <a:pPr>
              <a:lnSpc>
                <a:spcPct val="107000"/>
              </a:lnSpc>
              <a:spcAft>
                <a:spcPts val="800"/>
              </a:spcAft>
            </a:pPr>
            <a:r>
              <a:rPr lang="de-DE" sz="2000">
                <a:latin typeface="Arial" panose="020B0604020202020204" pitchFamily="34" charset="0"/>
                <a:ea typeface="Calibri" panose="020F0502020204030204" pitchFamily="34" charset="0"/>
                <a:cs typeface="Arial" panose="020B0604020202020204" pitchFamily="34" charset="0"/>
              </a:rPr>
              <a:t>Im </a:t>
            </a:r>
            <a:r>
              <a:rPr lang="de-DE" sz="2000" err="1">
                <a:latin typeface="Arial" panose="020B0604020202020204" pitchFamily="34" charset="0"/>
                <a:ea typeface="Calibri" panose="020F0502020204030204" pitchFamily="34" charset="0"/>
                <a:cs typeface="Arial" panose="020B0604020202020204" pitchFamily="34" charset="0"/>
              </a:rPr>
              <a:t>Seeds</a:t>
            </a:r>
            <a:r>
              <a:rPr lang="de-DE" sz="2000">
                <a:latin typeface="Arial" panose="020B0604020202020204" pitchFamily="34" charset="0"/>
                <a:ea typeface="Calibri" panose="020F0502020204030204" pitchFamily="34" charset="0"/>
                <a:cs typeface="Arial" panose="020B0604020202020204" pitchFamily="34" charset="0"/>
              </a:rPr>
              <a:t> Modell werden unsere </a:t>
            </a:r>
            <a:r>
              <a:rPr lang="de-DE" sz="2000" err="1">
                <a:latin typeface="Arial" panose="020B0604020202020204" pitchFamily="34" charset="0"/>
                <a:ea typeface="Calibri" panose="020F0502020204030204" pitchFamily="34" charset="0"/>
                <a:cs typeface="Arial" panose="020B0604020202020204" pitchFamily="34" charset="0"/>
              </a:rPr>
              <a:t>Biases</a:t>
            </a:r>
            <a:r>
              <a:rPr lang="de-DE" sz="2000">
                <a:latin typeface="Arial" panose="020B0604020202020204" pitchFamily="34" charset="0"/>
                <a:ea typeface="Calibri" panose="020F0502020204030204" pitchFamily="34" charset="0"/>
                <a:cs typeface="Arial" panose="020B0604020202020204" pitchFamily="34" charset="0"/>
              </a:rPr>
              <a:t> kategorisiert, um diese besser erkennen zu können.</a:t>
            </a:r>
          </a:p>
          <a:p>
            <a:pPr marL="285750" indent="-285750">
              <a:lnSpc>
                <a:spcPct val="107000"/>
              </a:lnSpc>
              <a:spcAft>
                <a:spcPts val="800"/>
              </a:spcAft>
              <a:buFont typeface="Arial" panose="020B0604020202020204" pitchFamily="34" charset="0"/>
              <a:buChar char="•"/>
            </a:pPr>
            <a:r>
              <a:rPr lang="de-DE" sz="2000">
                <a:latin typeface="Arial" panose="020B0604020202020204" pitchFamily="34" charset="0"/>
                <a:ea typeface="Calibri" panose="020F0502020204030204" pitchFamily="34" charset="0"/>
                <a:cs typeface="Arial" panose="020B0604020202020204" pitchFamily="34" charset="0"/>
              </a:rPr>
              <a:t>Ähnlichkeit</a:t>
            </a:r>
          </a:p>
          <a:p>
            <a:pPr marL="285750" indent="-285750">
              <a:lnSpc>
                <a:spcPct val="107000"/>
              </a:lnSpc>
              <a:spcAft>
                <a:spcPts val="800"/>
              </a:spcAft>
              <a:buFont typeface="Arial" panose="020B0604020202020204" pitchFamily="34" charset="0"/>
              <a:buChar char="•"/>
            </a:pPr>
            <a:r>
              <a:rPr lang="de-DE" sz="2000">
                <a:latin typeface="Arial" panose="020B0604020202020204" pitchFamily="34" charset="0"/>
                <a:ea typeface="Calibri" panose="020F0502020204030204" pitchFamily="34" charset="0"/>
                <a:cs typeface="Arial" panose="020B0604020202020204" pitchFamily="34" charset="0"/>
              </a:rPr>
              <a:t>Zweckmäßigkeit</a:t>
            </a:r>
          </a:p>
          <a:p>
            <a:pPr marL="285750" indent="-285750">
              <a:lnSpc>
                <a:spcPct val="107000"/>
              </a:lnSpc>
              <a:spcAft>
                <a:spcPts val="800"/>
              </a:spcAft>
              <a:buFont typeface="Arial" panose="020B0604020202020204" pitchFamily="34" charset="0"/>
              <a:buChar char="•"/>
            </a:pPr>
            <a:r>
              <a:rPr lang="de-DE" sz="2000">
                <a:latin typeface="Arial" panose="020B0604020202020204" pitchFamily="34" charset="0"/>
                <a:ea typeface="Calibri" panose="020F0502020204030204" pitchFamily="34" charset="0"/>
                <a:cs typeface="Arial" panose="020B0604020202020204" pitchFamily="34" charset="0"/>
              </a:rPr>
              <a:t>Erfahrung</a:t>
            </a:r>
          </a:p>
          <a:p>
            <a:pPr marL="285750" indent="-285750">
              <a:lnSpc>
                <a:spcPct val="107000"/>
              </a:lnSpc>
              <a:spcAft>
                <a:spcPts val="800"/>
              </a:spcAft>
              <a:buFont typeface="Arial" panose="020B0604020202020204" pitchFamily="34" charset="0"/>
              <a:buChar char="•"/>
            </a:pPr>
            <a:r>
              <a:rPr lang="de-DE" sz="2000">
                <a:latin typeface="Arial" panose="020B0604020202020204" pitchFamily="34" charset="0"/>
                <a:ea typeface="Calibri" panose="020F0502020204030204" pitchFamily="34" charset="0"/>
                <a:cs typeface="Arial" panose="020B0604020202020204" pitchFamily="34" charset="0"/>
              </a:rPr>
              <a:t>Entfernung </a:t>
            </a:r>
          </a:p>
          <a:p>
            <a:pPr marL="285750" indent="-285750">
              <a:lnSpc>
                <a:spcPct val="107000"/>
              </a:lnSpc>
              <a:spcAft>
                <a:spcPts val="800"/>
              </a:spcAft>
              <a:buFont typeface="Arial" panose="020B0604020202020204" pitchFamily="34" charset="0"/>
              <a:buChar char="•"/>
            </a:pPr>
            <a:r>
              <a:rPr lang="de-DE" sz="2000">
                <a:latin typeface="Arial" panose="020B0604020202020204" pitchFamily="34" charset="0"/>
                <a:ea typeface="Calibri" panose="020F0502020204030204" pitchFamily="34" charset="0"/>
                <a:cs typeface="Arial" panose="020B0604020202020204" pitchFamily="34" charset="0"/>
              </a:rPr>
              <a:t>Sicherheit</a:t>
            </a:r>
          </a:p>
        </p:txBody>
      </p:sp>
      <p:pic>
        <p:nvPicPr>
          <p:cNvPr id="7" name="Grafik 6">
            <a:extLst>
              <a:ext uri="{FF2B5EF4-FFF2-40B4-BE49-F238E27FC236}">
                <a16:creationId xmlns:a16="http://schemas.microsoft.com/office/drawing/2014/main" id="{5DC8FD48-61CA-42C6-B899-4D965E67F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182" y="2809328"/>
            <a:ext cx="5164054" cy="3500785"/>
          </a:xfrm>
          <a:prstGeom prst="rect">
            <a:avLst/>
          </a:prstGeom>
        </p:spPr>
      </p:pic>
    </p:spTree>
    <p:extLst>
      <p:ext uri="{BB962C8B-B14F-4D97-AF65-F5344CB8AC3E}">
        <p14:creationId xmlns:p14="http://schemas.microsoft.com/office/powerpoint/2010/main" val="383080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03 </a:t>
            </a:r>
            <a:r>
              <a:rPr lang="en-GB" sz="2800" err="1">
                <a:latin typeface="Arial" panose="020B0604020202020204" pitchFamily="34" charset="0"/>
                <a:cs typeface="Arial" panose="020B0604020202020204" pitchFamily="34" charset="0"/>
              </a:rPr>
              <a:t>Herausforderungen</a:t>
            </a:r>
            <a:endParaRPr lang="en-GB" sz="2800">
              <a:latin typeface="Arial" panose="020B0604020202020204" pitchFamily="34" charset="0"/>
              <a:cs typeface="Arial" panose="020B0604020202020204" pitchFamily="34" charset="0"/>
            </a:endParaRPr>
          </a:p>
          <a:p>
            <a:r>
              <a:rPr lang="de-DE" sz="2800">
                <a:latin typeface="Arial" panose="020B0604020202020204" pitchFamily="34" charset="0"/>
                <a:ea typeface="+mj-ea"/>
                <a:cs typeface="Arial" panose="020B0604020202020204" pitchFamily="34" charset="0"/>
              </a:rPr>
              <a:t>Vorteile diverser Teams</a:t>
            </a:r>
          </a:p>
        </p:txBody>
      </p:sp>
      <p:sp>
        <p:nvSpPr>
          <p:cNvPr id="2" name="Textfeld 1"/>
          <p:cNvSpPr txBox="1"/>
          <p:nvPr/>
        </p:nvSpPr>
        <p:spPr>
          <a:xfrm>
            <a:off x="1234666" y="1989634"/>
            <a:ext cx="9721080" cy="421654"/>
          </a:xfrm>
          <a:prstGeom prst="rect">
            <a:avLst/>
          </a:prstGeom>
          <a:noFill/>
        </p:spPr>
        <p:txBody>
          <a:bodyPr wrap="square" rtlCol="0">
            <a:spAutoFit/>
          </a:bodyPr>
          <a:lstStyle/>
          <a:p>
            <a:pPr algn="ctr">
              <a:lnSpc>
                <a:spcPct val="107000"/>
              </a:lnSpc>
              <a:spcAft>
                <a:spcPts val="800"/>
              </a:spcAft>
            </a:pPr>
            <a:r>
              <a:rPr lang="de-DE" sz="2000">
                <a:latin typeface="Arial" panose="020B0604020202020204" pitchFamily="34" charset="0"/>
                <a:ea typeface="Calibri" panose="020F0502020204030204" pitchFamily="34" charset="0"/>
                <a:cs typeface="Arial" panose="020B0604020202020204" pitchFamily="34" charset="0"/>
              </a:rPr>
              <a:t>Diverse Teams treffen rationalere und in der Regel bessere Entscheidungen. </a:t>
            </a:r>
          </a:p>
        </p:txBody>
      </p:sp>
      <p:pic>
        <p:nvPicPr>
          <p:cNvPr id="5" name="Grafik 4" descr="Ein Bild, das ClipArt enthält.&#10;&#10;Automatisch generierte Beschreibung">
            <a:extLst>
              <a:ext uri="{FF2B5EF4-FFF2-40B4-BE49-F238E27FC236}">
                <a16:creationId xmlns:a16="http://schemas.microsoft.com/office/drawing/2014/main" id="{C9EC6411-2727-486D-A8D4-039E87B5B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22" y="2387372"/>
            <a:ext cx="8712968" cy="4498806"/>
          </a:xfrm>
          <a:prstGeom prst="rect">
            <a:avLst/>
          </a:prstGeom>
        </p:spPr>
      </p:pic>
    </p:spTree>
    <p:extLst>
      <p:ext uri="{BB962C8B-B14F-4D97-AF65-F5344CB8AC3E}">
        <p14:creationId xmlns:p14="http://schemas.microsoft.com/office/powerpoint/2010/main" val="280700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41"/>
            <a:ext cx="12190413" cy="6857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07" y="-252396"/>
            <a:ext cx="1827400" cy="137681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525" y="423332"/>
            <a:ext cx="645284" cy="6452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2174" y="656295"/>
            <a:ext cx="687382" cy="68738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5425" y="1241"/>
            <a:ext cx="2834988" cy="148064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endParaRPr lang="en-US" sz="1800" dirty="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5306" y="6115946"/>
            <a:ext cx="1494318" cy="74240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3090" y="6453544"/>
            <a:ext cx="814797" cy="40480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prstClr val="white"/>
              </a:solidFill>
              <a:latin typeface="Calibri" panose="020F0502020204030204"/>
            </a:endParaRPr>
          </a:p>
        </p:txBody>
      </p:sp>
      <p:grpSp>
        <p:nvGrpSpPr>
          <p:cNvPr id="2" name="Gruppieren 1"/>
          <p:cNvGrpSpPr/>
          <p:nvPr/>
        </p:nvGrpSpPr>
        <p:grpSpPr>
          <a:xfrm>
            <a:off x="1769748" y="741562"/>
            <a:ext cx="8030768" cy="5330597"/>
            <a:chOff x="1769748" y="741562"/>
            <a:chExt cx="8030768" cy="5330597"/>
          </a:xfrm>
        </p:grpSpPr>
        <p:pic>
          <p:nvPicPr>
            <p:cNvPr id="13" name="Grafik 12"/>
            <p:cNvPicPr>
              <a:picLocks noChangeAspect="1"/>
            </p:cNvPicPr>
            <p:nvPr/>
          </p:nvPicPr>
          <p:blipFill>
            <a:blip r:embed="rId3"/>
            <a:stretch>
              <a:fillRect/>
            </a:stretch>
          </p:blipFill>
          <p:spPr>
            <a:xfrm>
              <a:off x="1769748" y="741562"/>
              <a:ext cx="8030768" cy="5330597"/>
            </a:xfrm>
            <a:prstGeom prst="rect">
              <a:avLst/>
            </a:prstGeom>
          </p:spPr>
        </p:pic>
        <p:sp>
          <p:nvSpPr>
            <p:cNvPr id="15" name="Textfeld 14">
              <a:extLst>
                <a:ext uri="{FF2B5EF4-FFF2-40B4-BE49-F238E27FC236}">
                  <a16:creationId xmlns:a16="http://schemas.microsoft.com/office/drawing/2014/main" id="{D27B6ABA-91F8-754F-926E-DA9BB8F0B10A}"/>
                </a:ext>
              </a:extLst>
            </p:cNvPr>
            <p:cNvSpPr txBox="1"/>
            <p:nvPr/>
          </p:nvSpPr>
          <p:spPr>
            <a:xfrm>
              <a:off x="5167458" y="3146500"/>
              <a:ext cx="3015980" cy="1107996"/>
            </a:xfrm>
            <a:prstGeom prst="rect">
              <a:avLst/>
            </a:prstGeom>
            <a:solidFill>
              <a:schemeClr val="bg1"/>
            </a:solidFill>
          </p:spPr>
          <p:txBody>
            <a:bodyPr wrap="square" rtlCol="0">
              <a:spAutoFit/>
            </a:bodyPr>
            <a:lstStyle/>
            <a:p>
              <a:pPr algn="ctr" defTabSz="914309"/>
              <a:r>
                <a:rPr lang="de-DE" sz="2150" b="1" dirty="0">
                  <a:solidFill>
                    <a:srgbClr val="28447C"/>
                  </a:solidFill>
                  <a:latin typeface="Arial" panose="020B0604020202020204" pitchFamily="34" charset="0"/>
                  <a:cs typeface="Arial" panose="020B0604020202020204" pitchFamily="34" charset="0"/>
                </a:rPr>
                <a:t>Führen</a:t>
              </a:r>
            </a:p>
            <a:p>
              <a:pPr algn="ctr" defTabSz="914309"/>
              <a:r>
                <a:rPr lang="de-DE" sz="2150" b="1" dirty="0">
                  <a:solidFill>
                    <a:srgbClr val="28447C"/>
                  </a:solidFill>
                  <a:latin typeface="Arial" panose="020B0604020202020204" pitchFamily="34" charset="0"/>
                  <a:cs typeface="Arial" panose="020B0604020202020204" pitchFamily="34" charset="0"/>
                </a:rPr>
                <a:t>in hybriden Welten -</a:t>
              </a:r>
            </a:p>
            <a:p>
              <a:pPr algn="ctr" defTabSz="914309"/>
              <a:r>
                <a:rPr lang="de-DE" sz="2150" b="1" dirty="0">
                  <a:solidFill>
                    <a:srgbClr val="28447C"/>
                  </a:solidFill>
                  <a:latin typeface="Arial" panose="020B0604020202020204" pitchFamily="34" charset="0"/>
                  <a:cs typeface="Arial" panose="020B0604020202020204" pitchFamily="34" charset="0"/>
                </a:rPr>
                <a:t>digital, aber wirklich!</a:t>
              </a:r>
            </a:p>
          </p:txBody>
        </p:sp>
      </p:grpSp>
      <p:pic>
        <p:nvPicPr>
          <p:cNvPr id="19" name="Picture 2">
            <a:extLst>
              <a:ext uri="{FF2B5EF4-FFF2-40B4-BE49-F238E27FC236}">
                <a16:creationId xmlns:a16="http://schemas.microsoft.com/office/drawing/2014/main" id="{B33361DF-4829-0740-9022-BC2B5188DC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7671" y="4365174"/>
            <a:ext cx="1172238" cy="8665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Unser Logo | uvb">
            <a:extLst>
              <a:ext uri="{FF2B5EF4-FFF2-40B4-BE49-F238E27FC236}">
                <a16:creationId xmlns:a16="http://schemas.microsoft.com/office/drawing/2014/main" id="{C46BADA0-D6C6-F445-A687-FAD4E579FF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2732" y="5580762"/>
            <a:ext cx="1522116" cy="872782"/>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22">
            <a:extLst>
              <a:ext uri="{FF2B5EF4-FFF2-40B4-BE49-F238E27FC236}">
                <a16:creationId xmlns:a16="http://schemas.microsoft.com/office/drawing/2014/main" id="{5A289580-2D1B-3F4F-9DD2-16505224BE48}"/>
              </a:ext>
            </a:extLst>
          </p:cNvPr>
          <p:cNvPicPr>
            <a:picLocks noChangeAspect="1"/>
          </p:cNvPicPr>
          <p:nvPr/>
        </p:nvPicPr>
        <p:blipFill>
          <a:blip r:embed="rId6"/>
          <a:srcRect/>
          <a:stretch/>
        </p:blipFill>
        <p:spPr>
          <a:xfrm>
            <a:off x="2180564" y="999986"/>
            <a:ext cx="1826313" cy="1237253"/>
          </a:xfrm>
          <a:prstGeom prst="rect">
            <a:avLst/>
          </a:prstGeom>
          <a:ln>
            <a:noFill/>
          </a:ln>
          <a:effectLst>
            <a:softEdge rad="38100"/>
          </a:effectLst>
        </p:spPr>
      </p:pic>
    </p:spTree>
    <p:extLst>
      <p:ext uri="{BB962C8B-B14F-4D97-AF65-F5344CB8AC3E}">
        <p14:creationId xmlns:p14="http://schemas.microsoft.com/office/powerpoint/2010/main" val="390155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03 </a:t>
            </a:r>
            <a:r>
              <a:rPr lang="en-GB" sz="2800" err="1">
                <a:latin typeface="Arial" panose="020B0604020202020204" pitchFamily="34" charset="0"/>
                <a:cs typeface="Arial" panose="020B0604020202020204" pitchFamily="34" charset="0"/>
              </a:rPr>
              <a:t>Herausforderungen</a:t>
            </a:r>
            <a:endParaRPr lang="en-GB" sz="2800">
              <a:latin typeface="Arial" panose="020B0604020202020204" pitchFamily="34" charset="0"/>
              <a:cs typeface="Arial" panose="020B0604020202020204" pitchFamily="34" charset="0"/>
            </a:endParaRPr>
          </a:p>
          <a:p>
            <a:r>
              <a:rPr lang="de-DE" sz="2800">
                <a:latin typeface="Arial" panose="020B0604020202020204" pitchFamily="34" charset="0"/>
                <a:ea typeface="+mj-ea"/>
                <a:cs typeface="Arial" panose="020B0604020202020204" pitchFamily="34" charset="0"/>
              </a:rPr>
              <a:t>Bewertung von Risiken</a:t>
            </a:r>
          </a:p>
        </p:txBody>
      </p:sp>
      <p:sp>
        <p:nvSpPr>
          <p:cNvPr id="8" name="Abgerundetes Rechteck 30">
            <a:extLst>
              <a:ext uri="{FF2B5EF4-FFF2-40B4-BE49-F238E27FC236}">
                <a16:creationId xmlns:a16="http://schemas.microsoft.com/office/drawing/2014/main" id="{7A93A973-51B9-41E9-96B6-74A94E4AC40C}"/>
              </a:ext>
            </a:extLst>
          </p:cNvPr>
          <p:cNvSpPr/>
          <p:nvPr/>
        </p:nvSpPr>
        <p:spPr>
          <a:xfrm>
            <a:off x="643384" y="1701603"/>
            <a:ext cx="10060334" cy="1368152"/>
          </a:xfrm>
          <a:prstGeom prst="roundRect">
            <a:avLst>
              <a:gd name="adj" fmla="val 10780"/>
            </a:avLst>
          </a:prstGeom>
          <a:solidFill>
            <a:srgbClr val="FFECB2"/>
          </a:solidFill>
          <a:ln>
            <a:solidFill>
              <a:srgbClr val="EEB500"/>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nSpc>
                <a:spcPct val="107000"/>
              </a:lnSpc>
              <a:spcAft>
                <a:spcPts val="800"/>
              </a:spcAft>
            </a:pPr>
            <a:r>
              <a:rPr lang="de-DE" sz="2000">
                <a:latin typeface="Arial" panose="020B0604020202020204" pitchFamily="34" charset="0"/>
                <a:ea typeface="Calibri" panose="020F0502020204030204" pitchFamily="34" charset="0"/>
                <a:cs typeface="Arial" panose="020B0604020202020204" pitchFamily="34" charset="0"/>
              </a:rPr>
              <a:t>Die meisten Menschen haben einen ausgeprägten Wunsch nach Sicherheit.                Um diesem Bedürfnis nachzukommen tendieren wir dazu Risiken weniger als Chance zu bewerten. </a:t>
            </a:r>
          </a:p>
        </p:txBody>
      </p:sp>
      <p:pic>
        <p:nvPicPr>
          <p:cNvPr id="10" name="Grafik 9">
            <a:extLst>
              <a:ext uri="{FF2B5EF4-FFF2-40B4-BE49-F238E27FC236}">
                <a16:creationId xmlns:a16="http://schemas.microsoft.com/office/drawing/2014/main" id="{7A2C6BC5-3982-45BE-B169-B1C59B347D65}"/>
              </a:ext>
            </a:extLst>
          </p:cNvPr>
          <p:cNvPicPr>
            <a:picLocks noChangeAspect="1"/>
          </p:cNvPicPr>
          <p:nvPr/>
        </p:nvPicPr>
        <p:blipFill rotWithShape="1">
          <a:blip r:embed="rId3">
            <a:extLst>
              <a:ext uri="{28A0092B-C50C-407E-A947-70E740481C1C}">
                <a14:useLocalDpi xmlns:a14="http://schemas.microsoft.com/office/drawing/2010/main" val="0"/>
              </a:ext>
            </a:extLst>
          </a:blip>
          <a:srcRect t="25364" r="1139" b="21237"/>
          <a:stretch/>
        </p:blipFill>
        <p:spPr>
          <a:xfrm>
            <a:off x="1630710" y="3158196"/>
            <a:ext cx="8691310" cy="3183452"/>
          </a:xfrm>
          <a:prstGeom prst="rect">
            <a:avLst/>
          </a:prstGeom>
        </p:spPr>
      </p:pic>
    </p:spTree>
    <p:extLst>
      <p:ext uri="{BB962C8B-B14F-4D97-AF65-F5344CB8AC3E}">
        <p14:creationId xmlns:p14="http://schemas.microsoft.com/office/powerpoint/2010/main" val="3970946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ClipArt enthält.&#10;&#10;Automatisch generierte Beschreibung">
            <a:extLst>
              <a:ext uri="{FF2B5EF4-FFF2-40B4-BE49-F238E27FC236}">
                <a16:creationId xmlns:a16="http://schemas.microsoft.com/office/drawing/2014/main" id="{E941D3AA-DDA4-4C5E-A8FE-8B8692E7D65E}"/>
              </a:ext>
            </a:extLst>
          </p:cNvPr>
          <p:cNvPicPr>
            <a:picLocks noChangeAspect="1"/>
          </p:cNvPicPr>
          <p:nvPr/>
        </p:nvPicPr>
        <p:blipFill rotWithShape="1">
          <a:blip r:embed="rId3">
            <a:extLst>
              <a:ext uri="{28A0092B-C50C-407E-A947-70E740481C1C}">
                <a14:useLocalDpi xmlns:a14="http://schemas.microsoft.com/office/drawing/2010/main" val="0"/>
              </a:ext>
            </a:extLst>
          </a:blip>
          <a:srcRect l="19200" r="30401"/>
          <a:stretch/>
        </p:blipFill>
        <p:spPr>
          <a:xfrm>
            <a:off x="7391350" y="2189036"/>
            <a:ext cx="3605432" cy="3633643"/>
          </a:xfrm>
          <a:prstGeom prst="rect">
            <a:avLst/>
          </a:prstGeom>
        </p:spPr>
      </p:pic>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03 </a:t>
            </a:r>
            <a:r>
              <a:rPr lang="en-GB" sz="2800" err="1">
                <a:latin typeface="Arial" panose="020B0604020202020204" pitchFamily="34" charset="0"/>
                <a:cs typeface="Arial" panose="020B0604020202020204" pitchFamily="34" charset="0"/>
              </a:rPr>
              <a:t>Herausforderungen</a:t>
            </a:r>
            <a:endParaRPr lang="en-GB" sz="2800">
              <a:latin typeface="Arial" panose="020B0604020202020204" pitchFamily="34" charset="0"/>
              <a:cs typeface="Arial" panose="020B0604020202020204" pitchFamily="34" charset="0"/>
            </a:endParaRPr>
          </a:p>
          <a:p>
            <a:r>
              <a:rPr lang="de-DE" sz="2800">
                <a:latin typeface="Arial" panose="020B0604020202020204" pitchFamily="34" charset="0"/>
                <a:ea typeface="+mj-ea"/>
                <a:cs typeface="Arial" panose="020B0604020202020204" pitchFamily="34" charset="0"/>
              </a:rPr>
              <a:t>Bewusstsein schaffen</a:t>
            </a:r>
          </a:p>
        </p:txBody>
      </p:sp>
      <p:sp>
        <p:nvSpPr>
          <p:cNvPr id="5" name="Abgerundetes Rechteck 30">
            <a:extLst>
              <a:ext uri="{FF2B5EF4-FFF2-40B4-BE49-F238E27FC236}">
                <a16:creationId xmlns:a16="http://schemas.microsoft.com/office/drawing/2014/main" id="{7A93A973-51B9-41E9-96B6-74A94E4AC40C}"/>
              </a:ext>
            </a:extLst>
          </p:cNvPr>
          <p:cNvSpPr/>
          <p:nvPr/>
        </p:nvSpPr>
        <p:spPr>
          <a:xfrm>
            <a:off x="1414686" y="2349674"/>
            <a:ext cx="5708426" cy="3312368"/>
          </a:xfrm>
          <a:prstGeom prst="roundRect">
            <a:avLst>
              <a:gd name="adj" fmla="val 10780"/>
            </a:avLst>
          </a:prstGeom>
          <a:solidFill>
            <a:srgbClr val="FFECB2"/>
          </a:solidFill>
          <a:ln>
            <a:solidFill>
              <a:srgbClr val="EEB500"/>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457200" indent="-457200">
              <a:lnSpc>
                <a:spcPct val="107000"/>
              </a:lnSpc>
              <a:spcAft>
                <a:spcPts val="800"/>
              </a:spcAft>
              <a:buFont typeface="Wingdings" panose="05000000000000000000" pitchFamily="2" charset="2"/>
              <a:buChar char="§"/>
            </a:pPr>
            <a:r>
              <a:rPr lang="de-DE" sz="2000">
                <a:latin typeface="Arial" panose="020B0604020202020204" pitchFamily="34" charset="0"/>
                <a:ea typeface="Calibri" panose="020F0502020204030204" pitchFamily="34" charset="0"/>
                <a:cs typeface="Arial" panose="020B0604020202020204" pitchFamily="34" charset="0"/>
              </a:rPr>
              <a:t>Unser Mindset wird von Bias beeinflusst</a:t>
            </a:r>
          </a:p>
          <a:p>
            <a:pPr marL="457200" indent="-457200">
              <a:lnSpc>
                <a:spcPct val="107000"/>
              </a:lnSpc>
              <a:spcAft>
                <a:spcPts val="800"/>
              </a:spcAft>
              <a:buFont typeface="Wingdings" panose="05000000000000000000" pitchFamily="2" charset="2"/>
              <a:buChar char="§"/>
            </a:pPr>
            <a:r>
              <a:rPr lang="de-DE" sz="2000">
                <a:latin typeface="Arial" panose="020B0604020202020204" pitchFamily="34" charset="0"/>
                <a:ea typeface="Calibri" panose="020F0502020204030204" pitchFamily="34" charset="0"/>
                <a:cs typeface="Arial" panose="020B0604020202020204" pitchFamily="34" charset="0"/>
              </a:rPr>
              <a:t>Kognitive Verzerrung beeinflusst uns bei der Bewertung von Neuerungen</a:t>
            </a:r>
          </a:p>
          <a:p>
            <a:pPr marL="457200" indent="-457200">
              <a:lnSpc>
                <a:spcPct val="107000"/>
              </a:lnSpc>
              <a:spcAft>
                <a:spcPts val="800"/>
              </a:spcAft>
              <a:buFont typeface="Wingdings" panose="05000000000000000000" pitchFamily="2" charset="2"/>
              <a:buChar char="§"/>
            </a:pPr>
            <a:endParaRPr lang="de-DE" sz="200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Wingdings" panose="05000000000000000000" pitchFamily="2" charset="2"/>
              <a:buChar char="§"/>
            </a:pPr>
            <a:r>
              <a:rPr lang="de-DE" sz="2000">
                <a:latin typeface="Arial" panose="020B0604020202020204" pitchFamily="34" charset="0"/>
                <a:ea typeface="Calibri" panose="020F0502020204030204" pitchFamily="34" charset="0"/>
                <a:cs typeface="Arial" panose="020B0604020202020204" pitchFamily="34" charset="0"/>
              </a:rPr>
              <a:t>Reflektieren der eigenen Bewertung von Neuerungen</a:t>
            </a:r>
          </a:p>
          <a:p>
            <a:pPr marL="457200" indent="-457200">
              <a:lnSpc>
                <a:spcPct val="107000"/>
              </a:lnSpc>
              <a:spcAft>
                <a:spcPts val="800"/>
              </a:spcAft>
              <a:buFont typeface="Wingdings" panose="05000000000000000000" pitchFamily="2" charset="2"/>
              <a:buChar char="§"/>
            </a:pPr>
            <a:r>
              <a:rPr lang="de-DE" sz="2000">
                <a:latin typeface="Arial" panose="020B0604020202020204" pitchFamily="34" charset="0"/>
                <a:ea typeface="Calibri" panose="020F0502020204030204" pitchFamily="34" charset="0"/>
                <a:cs typeface="Arial" panose="020B0604020202020204" pitchFamily="34" charset="0"/>
              </a:rPr>
              <a:t>Akzeptanz der eigenen blinden Flecken</a:t>
            </a:r>
          </a:p>
        </p:txBody>
      </p:sp>
    </p:spTree>
    <p:extLst>
      <p:ext uri="{BB962C8B-B14F-4D97-AF65-F5344CB8AC3E}">
        <p14:creationId xmlns:p14="http://schemas.microsoft.com/office/powerpoint/2010/main" val="81251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5710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3"/>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12"/>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7D4ED"/>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5591150" y="2420475"/>
            <a:ext cx="5279526" cy="3757918"/>
          </a:xfrm>
          <a:prstGeom prst="rect">
            <a:avLst/>
          </a:prstGeom>
        </p:spPr>
      </p:pic>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5400600" cy="4394999"/>
          </a:xfrm>
          <a:solidFill>
            <a:srgbClr val="C7D4ED"/>
          </a:solidFill>
        </p:spPr>
        <p:txBody>
          <a:bodyPr/>
          <a:lstStyle/>
          <a:p>
            <a:pPr marL="0" indent="0">
              <a:buNone/>
            </a:pPr>
            <a:endParaRPr lang="de-DE">
              <a:latin typeface="Arial" panose="020B0604020202020204" pitchFamily="34" charset="0"/>
              <a:cs typeface="Arial" panose="020B0604020202020204" pitchFamily="34" charset="0"/>
            </a:endParaRPr>
          </a:p>
          <a:p>
            <a:pPr marL="0" indent="0">
              <a:buNone/>
            </a:pPr>
            <a:endParaRPr lang="de-DE">
              <a:latin typeface="Arial" panose="020B0604020202020204" pitchFamily="34" charset="0"/>
              <a:cs typeface="Arial" panose="020B0604020202020204" pitchFamily="34" charset="0"/>
            </a:endParaRPr>
          </a:p>
          <a:p>
            <a:pPr marL="0" indent="0" algn="ctr">
              <a:buNone/>
            </a:pPr>
            <a:endParaRPr lang="de-DE">
              <a:latin typeface="Arial" panose="020B0604020202020204" pitchFamily="34" charset="0"/>
              <a:cs typeface="Arial" panose="020B0604020202020204" pitchFamily="34" charset="0"/>
            </a:endParaRPr>
          </a:p>
          <a:p>
            <a:pPr marL="0" indent="0" algn="ctr">
              <a:buNone/>
            </a:pPr>
            <a:endParaRPr lang="de-DE">
              <a:latin typeface="Arial" panose="020B0604020202020204" pitchFamily="34" charset="0"/>
              <a:cs typeface="Arial" panose="020B0604020202020204" pitchFamily="34" charset="0"/>
            </a:endParaRPr>
          </a:p>
          <a:p>
            <a:pPr marL="0" indent="0">
              <a:buNone/>
            </a:pPr>
            <a:r>
              <a:rPr lang="en-GB" err="1">
                <a:latin typeface="Arial" panose="020B0604020202020204" pitchFamily="34" charset="0"/>
                <a:cs typeface="Arial" panose="020B0604020202020204" pitchFamily="34" charset="0"/>
              </a:rPr>
              <a:t>Praktische</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Aufgabe</a:t>
            </a:r>
            <a:r>
              <a:rPr lang="en-GB">
                <a:latin typeface="Arial" panose="020B0604020202020204" pitchFamily="34" charset="0"/>
                <a:cs typeface="Arial" panose="020B0604020202020204" pitchFamily="34" charset="0"/>
              </a:rPr>
              <a:t> am </a:t>
            </a:r>
            <a:r>
              <a:rPr lang="en-GB" err="1">
                <a:latin typeface="Arial" panose="020B0604020202020204" pitchFamily="34" charset="0"/>
                <a:cs typeface="Arial" panose="020B0604020202020204" pitchFamily="34" charset="0"/>
              </a:rPr>
              <a:t>Miroboard</a:t>
            </a:r>
            <a:endParaRPr lang="en-GB">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p:txBody>
      </p:sp>
      <p:sp>
        <p:nvSpPr>
          <p:cNvPr id="4" name="Rechteck 3"/>
          <p:cNvSpPr/>
          <p:nvPr/>
        </p:nvSpPr>
        <p:spPr>
          <a:xfrm>
            <a:off x="1054646" y="443031"/>
            <a:ext cx="8496944" cy="1323439"/>
          </a:xfrm>
          <a:prstGeom prst="rect">
            <a:avLst/>
          </a:prstGeom>
        </p:spPr>
        <p:txBody>
          <a:bodyPr wrap="square">
            <a:spAutoFit/>
          </a:bodyPr>
          <a:lstStyle/>
          <a:p>
            <a:r>
              <a:rPr lang="en-GB" sz="4400" dirty="0">
                <a:latin typeface="Arial" panose="020B0604020202020204" pitchFamily="34" charset="0"/>
                <a:ea typeface="+mj-ea"/>
                <a:cs typeface="Arial" panose="020B0604020202020204" pitchFamily="34" charset="0"/>
              </a:rPr>
              <a:t>04 Fixed- und Growth </a:t>
            </a:r>
            <a:r>
              <a:rPr lang="de-DE" sz="4400" dirty="0" err="1">
                <a:latin typeface="Arial" panose="020B0604020202020204" pitchFamily="34" charset="0"/>
                <a:ea typeface="+mj-ea"/>
                <a:cs typeface="Arial" panose="020B0604020202020204" pitchFamily="34" charset="0"/>
              </a:rPr>
              <a:t>Mindset</a:t>
            </a:r>
            <a:endParaRPr lang="de-DE" sz="4400" dirty="0">
              <a:latin typeface="Arial" panose="020B0604020202020204" pitchFamily="34" charset="0"/>
              <a:ea typeface="+mj-ea"/>
              <a:cs typeface="Arial" panose="020B0604020202020204" pitchFamily="34" charset="0"/>
            </a:endParaRPr>
          </a:p>
          <a:p>
            <a:r>
              <a:rPr lang="de-DE" sz="3600" dirty="0">
                <a:latin typeface="Arial" panose="020B0604020202020204" pitchFamily="34" charset="0"/>
                <a:cs typeface="Arial" panose="020B0604020202020204" pitchFamily="34" charset="0"/>
              </a:rPr>
              <a:t>Definitionen</a:t>
            </a:r>
          </a:p>
        </p:txBody>
      </p:sp>
    </p:spTree>
    <p:extLst>
      <p:ext uri="{BB962C8B-B14F-4D97-AF65-F5344CB8AC3E}">
        <p14:creationId xmlns:p14="http://schemas.microsoft.com/office/powerpoint/2010/main" val="3040670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A24451A6-7E29-4DBC-B466-CDE0F132795F}"/>
              </a:ext>
            </a:extLst>
          </p:cNvPr>
          <p:cNvPicPr>
            <a:picLocks noChangeAspect="1"/>
          </p:cNvPicPr>
          <p:nvPr/>
        </p:nvPicPr>
        <p:blipFill>
          <a:blip r:embed="rId3"/>
          <a:stretch>
            <a:fillRect/>
          </a:stretch>
        </p:blipFill>
        <p:spPr>
          <a:xfrm>
            <a:off x="6699305" y="1278519"/>
            <a:ext cx="1474904" cy="1515221"/>
          </a:xfrm>
          <a:prstGeom prst="rect">
            <a:avLst/>
          </a:prstGeom>
        </p:spPr>
      </p:pic>
      <p:sp>
        <p:nvSpPr>
          <p:cNvPr id="4" name="Rechteck 3"/>
          <p:cNvSpPr/>
          <p:nvPr/>
        </p:nvSpPr>
        <p:spPr>
          <a:xfrm>
            <a:off x="643384" y="443031"/>
            <a:ext cx="8088264" cy="954107"/>
          </a:xfrm>
          <a:prstGeom prst="rect">
            <a:avLst/>
          </a:prstGeom>
        </p:spPr>
        <p:txBody>
          <a:bodyPr wrap="square">
            <a:spAutoFit/>
          </a:bodyPr>
          <a:lstStyle/>
          <a:p>
            <a:r>
              <a:rPr lang="en-GB" sz="2800" dirty="0">
                <a:solidFill>
                  <a:schemeClr val="dk1"/>
                </a:solidFill>
                <a:latin typeface="Arial" panose="020B0604020202020204" pitchFamily="34" charset="0"/>
                <a:ea typeface="+mj-ea"/>
                <a:cs typeface="Arial" panose="020B0604020202020204" pitchFamily="34" charset="0"/>
              </a:rPr>
              <a:t>04 </a:t>
            </a:r>
            <a:r>
              <a:rPr lang="en-GB" sz="2800" dirty="0">
                <a:latin typeface="Arial" panose="020B0604020202020204" pitchFamily="34" charset="0"/>
                <a:cs typeface="Arial" panose="020B0604020202020204" pitchFamily="34" charset="0"/>
              </a:rPr>
              <a:t>Fixed- und Growth </a:t>
            </a:r>
            <a:r>
              <a:rPr lang="de-DE" sz="2800" dirty="0" err="1">
                <a:latin typeface="Arial" panose="020B0604020202020204" pitchFamily="34" charset="0"/>
                <a:cs typeface="Arial" panose="020B0604020202020204" pitchFamily="34" charset="0"/>
              </a:rPr>
              <a:t>Mindset</a:t>
            </a:r>
            <a:endParaRPr lang="de-DE" sz="2800" dirty="0">
              <a:latin typeface="Arial" panose="020B0604020202020204" pitchFamily="34" charset="0"/>
              <a:cs typeface="Arial" panose="020B0604020202020204" pitchFamily="34" charset="0"/>
            </a:endParaRPr>
          </a:p>
          <a:p>
            <a:r>
              <a:rPr lang="de-DE" sz="2800" dirty="0">
                <a:solidFill>
                  <a:schemeClr val="dk1"/>
                </a:solidFill>
                <a:latin typeface="Arial" panose="020B0604020202020204" pitchFamily="34" charset="0"/>
                <a:cs typeface="Arial" panose="020B0604020202020204" pitchFamily="34" charset="0"/>
              </a:rPr>
              <a:t>Was bedeutet </a:t>
            </a:r>
            <a:r>
              <a:rPr lang="de-DE" sz="2800" dirty="0" err="1">
                <a:solidFill>
                  <a:schemeClr val="dk1"/>
                </a:solidFill>
                <a:latin typeface="Arial" panose="020B0604020202020204" pitchFamily="34" charset="0"/>
                <a:cs typeface="Arial" panose="020B0604020202020204" pitchFamily="34" charset="0"/>
              </a:rPr>
              <a:t>Mindset</a:t>
            </a:r>
            <a:r>
              <a:rPr lang="de-DE" sz="2800" dirty="0">
                <a:solidFill>
                  <a:schemeClr val="dk1"/>
                </a:solidFill>
                <a:latin typeface="Arial" panose="020B0604020202020204" pitchFamily="34" charset="0"/>
                <a:cs typeface="Arial" panose="020B0604020202020204" pitchFamily="34" charset="0"/>
              </a:rPr>
              <a:t> (für Sie?)</a:t>
            </a:r>
            <a:endParaRPr lang="de-DE" sz="2800" dirty="0">
              <a:solidFill>
                <a:schemeClr val="dk1"/>
              </a:solidFill>
              <a:latin typeface="Arial" panose="020B0604020202020204" pitchFamily="34" charset="0"/>
              <a:ea typeface="+mj-ea"/>
              <a:cs typeface="Arial" panose="020B0604020202020204" pitchFamily="34" charset="0"/>
            </a:endParaRPr>
          </a:p>
        </p:txBody>
      </p:sp>
      <p:sp>
        <p:nvSpPr>
          <p:cNvPr id="8" name="TextBox 103"/>
          <p:cNvSpPr txBox="1"/>
          <p:nvPr/>
        </p:nvSpPr>
        <p:spPr>
          <a:xfrm>
            <a:off x="1198662" y="3824596"/>
            <a:ext cx="10035383" cy="1723593"/>
          </a:xfrm>
          <a:prstGeom prst="rect">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defPPr>
              <a:defRPr lang="de-DE"/>
            </a:defPPr>
            <a:lvl1pPr>
              <a:spcBef>
                <a:spcPts val="84"/>
              </a:spcBef>
              <a:spcAft>
                <a:spcPts val="84"/>
              </a:spcAft>
              <a:defRPr sz="1600"/>
            </a:lvl1pPr>
          </a:lstStyle>
          <a:p>
            <a:r>
              <a:rPr lang="de-DE" sz="2000">
                <a:latin typeface="Arial" panose="020B0604020202020204" pitchFamily="34" charset="0"/>
                <a:cs typeface="Arial" panose="020B0604020202020204" pitchFamily="34" charset="0"/>
              </a:rPr>
              <a:t>Unsere Einstellung zu bestimmten Themen, wie wir denken, fühlen und handeln, hängt wechselseitig zusammen und ist geprägt von den Erfahrungen, die wir gemacht haben.</a:t>
            </a:r>
          </a:p>
          <a:p>
            <a:r>
              <a:rPr lang="de-DE" sz="2000">
                <a:latin typeface="Arial" panose="020B0604020202020204" pitchFamily="34" charset="0"/>
                <a:cs typeface="Arial" panose="020B0604020202020204" pitchFamily="34" charset="0"/>
              </a:rPr>
              <a:t>Ein Mindset ist damit also die gewohnheitsmäßige Denkweise, geistige Haltung und Mentalität eines Menschen, welche seine Interpretation und Reaktionsweise in verschiedenen Situationen bestimmen.</a:t>
            </a:r>
          </a:p>
        </p:txBody>
      </p:sp>
      <p:grpSp>
        <p:nvGrpSpPr>
          <p:cNvPr id="9" name="Gruppieren 8"/>
          <p:cNvGrpSpPr>
            <a:grpSpLocks noChangeAspect="1"/>
          </p:cNvGrpSpPr>
          <p:nvPr/>
        </p:nvGrpSpPr>
        <p:grpSpPr>
          <a:xfrm>
            <a:off x="6108313" y="377914"/>
            <a:ext cx="835488" cy="835488"/>
            <a:chOff x="1401849" y="2282376"/>
            <a:chExt cx="548640" cy="548640"/>
          </a:xfrm>
          <a:effectLst>
            <a:outerShdw blurRad="63500" sx="102000" sy="102000" algn="ctr" rotWithShape="0">
              <a:prstClr val="black">
                <a:alpha val="40000"/>
              </a:prstClr>
            </a:outerShdw>
          </a:effectLst>
        </p:grpSpPr>
        <p:sp>
          <p:nvSpPr>
            <p:cNvPr id="10"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11"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12" name="Abgerundetes Rechteck 11"/>
          <p:cNvSpPr/>
          <p:nvPr/>
        </p:nvSpPr>
        <p:spPr>
          <a:xfrm>
            <a:off x="624033" y="1598250"/>
            <a:ext cx="2555963" cy="72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Handlungslogik bzw. Handlungsweise</a:t>
            </a:r>
          </a:p>
        </p:txBody>
      </p:sp>
      <p:sp>
        <p:nvSpPr>
          <p:cNvPr id="13" name="Abgerundetes Rechteck 12"/>
          <p:cNvSpPr/>
          <p:nvPr/>
        </p:nvSpPr>
        <p:spPr>
          <a:xfrm>
            <a:off x="4557760" y="1615207"/>
            <a:ext cx="1658593" cy="54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Gesinnung</a:t>
            </a:r>
          </a:p>
        </p:txBody>
      </p:sp>
      <p:sp>
        <p:nvSpPr>
          <p:cNvPr id="14" name="Abgerundetes Rechteck 13"/>
          <p:cNvSpPr/>
          <p:nvPr/>
        </p:nvSpPr>
        <p:spPr>
          <a:xfrm>
            <a:off x="2617523" y="3129348"/>
            <a:ext cx="2253547" cy="54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Geistige Haltung</a:t>
            </a:r>
          </a:p>
        </p:txBody>
      </p:sp>
      <p:sp>
        <p:nvSpPr>
          <p:cNvPr id="15" name="Abgerundetes Rechteck 14"/>
          <p:cNvSpPr/>
          <p:nvPr/>
        </p:nvSpPr>
        <p:spPr>
          <a:xfrm>
            <a:off x="972228" y="2519362"/>
            <a:ext cx="1645295" cy="54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Philosophie</a:t>
            </a:r>
          </a:p>
        </p:txBody>
      </p:sp>
      <p:sp>
        <p:nvSpPr>
          <p:cNvPr id="16" name="Abgerundetes Rechteck 15"/>
          <p:cNvSpPr/>
          <p:nvPr/>
        </p:nvSpPr>
        <p:spPr>
          <a:xfrm>
            <a:off x="8890836" y="2589348"/>
            <a:ext cx="1628044" cy="54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Orientierung</a:t>
            </a:r>
          </a:p>
        </p:txBody>
      </p:sp>
      <p:sp>
        <p:nvSpPr>
          <p:cNvPr id="20" name="TextBox 103"/>
          <p:cNvSpPr txBox="1"/>
          <p:nvPr/>
        </p:nvSpPr>
        <p:spPr>
          <a:xfrm>
            <a:off x="1414686" y="5666720"/>
            <a:ext cx="9819359" cy="950703"/>
          </a:xfrm>
          <a:prstGeom prst="rect">
            <a:avLst/>
          </a:prstGeom>
          <a:solidFill>
            <a:srgbClr val="C7D4ED"/>
          </a:solidFill>
          <a:ln w="28575">
            <a:no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defPPr>
              <a:defRPr lang="de-DE"/>
            </a:defPPr>
            <a:lvl1pPr>
              <a:spcBef>
                <a:spcPts val="84"/>
              </a:spcBef>
              <a:spcAft>
                <a:spcPts val="84"/>
              </a:spcAft>
              <a:defRPr sz="1600"/>
            </a:lvl1pPr>
          </a:lstStyle>
          <a:p>
            <a:r>
              <a:rPr lang="de-DE" sz="2000">
                <a:latin typeface="Arial" panose="020B0604020202020204" pitchFamily="34" charset="0"/>
                <a:cs typeface="Arial" panose="020B0604020202020204" pitchFamily="34" charset="0"/>
              </a:rPr>
              <a:t>Eine hybride Arbeitswelt bedarf eines anderen </a:t>
            </a:r>
            <a:r>
              <a:rPr lang="de-DE" sz="2000" err="1">
                <a:latin typeface="Arial" panose="020B0604020202020204" pitchFamily="34" charset="0"/>
                <a:cs typeface="Arial" panose="020B0604020202020204" pitchFamily="34" charset="0"/>
              </a:rPr>
              <a:t>Mindsets</a:t>
            </a:r>
            <a:r>
              <a:rPr lang="de-DE" sz="2000">
                <a:latin typeface="Arial" panose="020B0604020202020204" pitchFamily="34" charset="0"/>
                <a:cs typeface="Arial" panose="020B0604020202020204" pitchFamily="34" charset="0"/>
              </a:rPr>
              <a:t> als eine analoge Arbeitswelt!</a:t>
            </a:r>
          </a:p>
        </p:txBody>
      </p:sp>
      <p:sp>
        <p:nvSpPr>
          <p:cNvPr id="22" name="Abgerundetes Rechteck 21"/>
          <p:cNvSpPr/>
          <p:nvPr/>
        </p:nvSpPr>
        <p:spPr>
          <a:xfrm>
            <a:off x="5334055" y="2976633"/>
            <a:ext cx="3281432" cy="72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Denklogik bzw. Denkweise</a:t>
            </a:r>
          </a:p>
        </p:txBody>
      </p:sp>
      <p:sp>
        <p:nvSpPr>
          <p:cNvPr id="23" name="Abgerundetes Rechteck 22"/>
          <p:cNvSpPr/>
          <p:nvPr/>
        </p:nvSpPr>
        <p:spPr>
          <a:xfrm>
            <a:off x="3504285" y="2318873"/>
            <a:ext cx="2106949" cy="54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Weltanschauung</a:t>
            </a:r>
          </a:p>
        </p:txBody>
      </p:sp>
      <p:sp>
        <p:nvSpPr>
          <p:cNvPr id="24" name="Abgerundetes Rechteck 23"/>
          <p:cNvSpPr/>
          <p:nvPr/>
        </p:nvSpPr>
        <p:spPr>
          <a:xfrm>
            <a:off x="8215046" y="1687326"/>
            <a:ext cx="1332000" cy="540000"/>
          </a:xfrm>
          <a:prstGeom prst="roundRect">
            <a:avLst>
              <a:gd name="adj" fmla="val 10780"/>
            </a:avLst>
          </a:prstGeom>
          <a:solidFill>
            <a:schemeClr val="bg1"/>
          </a:solidFill>
          <a:ln w="28575">
            <a:solidFill>
              <a:srgbClr val="C7D4ED"/>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p>
            <a:pPr>
              <a:spcBef>
                <a:spcPts val="84"/>
              </a:spcBef>
              <a:spcAft>
                <a:spcPts val="84"/>
              </a:spcAft>
            </a:pPr>
            <a:r>
              <a:rPr lang="de-DE" sz="2000">
                <a:latin typeface="Arial" panose="020B0604020202020204" pitchFamily="34" charset="0"/>
                <a:cs typeface="Arial" panose="020B0604020202020204" pitchFamily="34" charset="0"/>
              </a:rPr>
              <a:t>Mentalität</a:t>
            </a:r>
          </a:p>
        </p:txBody>
      </p:sp>
      <p:pic>
        <p:nvPicPr>
          <p:cNvPr id="25" name="Grafik 24">
            <a:extLst>
              <a:ext uri="{FF2B5EF4-FFF2-40B4-BE49-F238E27FC236}">
                <a16:creationId xmlns:a16="http://schemas.microsoft.com/office/drawing/2014/main" id="{1165A06F-BE45-49EA-8E0C-5203F84F329B}"/>
              </a:ext>
            </a:extLst>
          </p:cNvPr>
          <p:cNvPicPr>
            <a:picLocks noChangeAspect="1"/>
          </p:cNvPicPr>
          <p:nvPr/>
        </p:nvPicPr>
        <p:blipFill>
          <a:blip r:embed="rId4"/>
          <a:stretch>
            <a:fillRect/>
          </a:stretch>
        </p:blipFill>
        <p:spPr>
          <a:xfrm>
            <a:off x="9756428" y="1262693"/>
            <a:ext cx="1073676" cy="1205023"/>
          </a:xfrm>
          <a:prstGeom prst="rect">
            <a:avLst/>
          </a:prstGeom>
        </p:spPr>
      </p:pic>
    </p:spTree>
    <p:extLst>
      <p:ext uri="{BB962C8B-B14F-4D97-AF65-F5344CB8AC3E}">
        <p14:creationId xmlns:p14="http://schemas.microsoft.com/office/powerpoint/2010/main" val="222349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0"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523220"/>
          </a:xfrm>
          <a:prstGeom prst="rect">
            <a:avLst/>
          </a:prstGeom>
        </p:spPr>
        <p:txBody>
          <a:bodyPr wrap="square">
            <a:spAutoFit/>
          </a:bodyPr>
          <a:lstStyle/>
          <a:p>
            <a:r>
              <a:rPr lang="en-GB" sz="2800" dirty="0">
                <a:solidFill>
                  <a:schemeClr val="dk1"/>
                </a:solidFill>
                <a:latin typeface="Arial" panose="020B0604020202020204" pitchFamily="34" charset="0"/>
                <a:cs typeface="Arial" panose="020B0604020202020204" pitchFamily="34" charset="0"/>
              </a:rPr>
              <a:t>04 </a:t>
            </a:r>
            <a:r>
              <a:rPr lang="en-GB" sz="2800" dirty="0">
                <a:latin typeface="Arial" panose="020B0604020202020204" pitchFamily="34" charset="0"/>
                <a:cs typeface="Arial" panose="020B0604020202020204" pitchFamily="34" charset="0"/>
              </a:rPr>
              <a:t>Fixed- und Growth </a:t>
            </a:r>
            <a:r>
              <a:rPr lang="de-DE" sz="2800" dirty="0" err="1">
                <a:latin typeface="Arial" panose="020B0604020202020204" pitchFamily="34" charset="0"/>
                <a:cs typeface="Arial" panose="020B0604020202020204" pitchFamily="34" charset="0"/>
              </a:rPr>
              <a:t>Mindset</a:t>
            </a:r>
            <a:endParaRPr lang="de-DE" sz="2800" dirty="0">
              <a:latin typeface="Arial" panose="020B0604020202020204" pitchFamily="34" charset="0"/>
              <a:cs typeface="Arial" panose="020B0604020202020204" pitchFamily="34" charset="0"/>
            </a:endParaRPr>
          </a:p>
        </p:txBody>
      </p:sp>
      <p:sp>
        <p:nvSpPr>
          <p:cNvPr id="13" name="Inhaltsplatzhalter 2">
            <a:extLst>
              <a:ext uri="{FF2B5EF4-FFF2-40B4-BE49-F238E27FC236}">
                <a16:creationId xmlns:a16="http://schemas.microsoft.com/office/drawing/2014/main" id="{30688248-8076-4EBA-9D6D-99F11E2064AD}"/>
              </a:ext>
            </a:extLst>
          </p:cNvPr>
          <p:cNvSpPr txBox="1">
            <a:spLocks/>
          </p:cNvSpPr>
          <p:nvPr/>
        </p:nvSpPr>
        <p:spPr>
          <a:xfrm>
            <a:off x="8543478" y="3936086"/>
            <a:ext cx="3790951" cy="1771767"/>
          </a:xfrm>
          <a:prstGeom prst="rect">
            <a:avLst/>
          </a:prstGeom>
          <a:noFill/>
        </p:spPr>
        <p:txBody>
          <a:bodyPr wrap="square" rtlCol="0">
            <a:sp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Wissbegierig Neues zu lernen</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Fehler als Chance</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Bewusstsein für Schwächen</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Glaube an Weiterentwicklung und Veränderung</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Inspiration durch Erfolg anderer</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Kritikfähigkeit</a:t>
            </a:r>
          </a:p>
        </p:txBody>
      </p:sp>
      <p:sp>
        <p:nvSpPr>
          <p:cNvPr id="14" name="Inhaltsplatzhalter 2">
            <a:extLst>
              <a:ext uri="{FF2B5EF4-FFF2-40B4-BE49-F238E27FC236}">
                <a16:creationId xmlns:a16="http://schemas.microsoft.com/office/drawing/2014/main" id="{B646E356-274C-4E67-A6FF-D47A19002A28}"/>
              </a:ext>
            </a:extLst>
          </p:cNvPr>
          <p:cNvSpPr>
            <a:spLocks noGrp="1"/>
          </p:cNvSpPr>
          <p:nvPr>
            <p:ph idx="1"/>
          </p:nvPr>
        </p:nvSpPr>
        <p:spPr>
          <a:xfrm>
            <a:off x="745123" y="3936086"/>
            <a:ext cx="4557995" cy="1453961"/>
          </a:xfrm>
        </p:spPr>
        <p:txBody>
          <a:bodyPr>
            <a:noAutofit/>
          </a:bodyPr>
          <a:lstStyle/>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Meidung von Herausforderungen</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Negative Glaubenssätze</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Glaube an (nicht entwickelbare) Begabungen</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Schnelles Aufgeben</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Urteilen über Andere</a:t>
            </a:r>
          </a:p>
          <a:p>
            <a:pPr>
              <a:spcBef>
                <a:spcPts val="0"/>
              </a:spcBef>
              <a:spcAft>
                <a:spcPts val="2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Bleiben in ihrer Komfortzone</a:t>
            </a:r>
          </a:p>
        </p:txBody>
      </p:sp>
      <p:grpSp>
        <p:nvGrpSpPr>
          <p:cNvPr id="26" name="Gruppieren 25"/>
          <p:cNvGrpSpPr/>
          <p:nvPr/>
        </p:nvGrpSpPr>
        <p:grpSpPr>
          <a:xfrm>
            <a:off x="8327454" y="1069568"/>
            <a:ext cx="2959064" cy="2866518"/>
            <a:chOff x="8327454" y="1094943"/>
            <a:chExt cx="2959064" cy="2866518"/>
          </a:xfrm>
        </p:grpSpPr>
        <p:pic>
          <p:nvPicPr>
            <p:cNvPr id="10" name="Grafik 9">
              <a:extLst>
                <a:ext uri="{FF2B5EF4-FFF2-40B4-BE49-F238E27FC236}">
                  <a16:creationId xmlns:a16="http://schemas.microsoft.com/office/drawing/2014/main" id="{2B2E3A1C-FE3B-4E11-930D-7A7973CF55D6}"/>
                </a:ext>
              </a:extLst>
            </p:cNvPr>
            <p:cNvPicPr>
              <a:picLocks/>
            </p:cNvPicPr>
            <p:nvPr/>
          </p:nvPicPr>
          <p:blipFill>
            <a:blip r:embed="rId3"/>
            <a:stretch>
              <a:fillRect/>
            </a:stretch>
          </p:blipFill>
          <p:spPr>
            <a:xfrm>
              <a:off x="8726986" y="1383856"/>
              <a:ext cx="2160000" cy="2160000"/>
            </a:xfrm>
            <a:prstGeom prst="rect">
              <a:avLst/>
            </a:prstGeom>
            <a:effectLst>
              <a:outerShdw blurRad="63500" sx="102000" sy="102000" algn="ctr" rotWithShape="0">
                <a:prstClr val="black">
                  <a:alpha val="40000"/>
                </a:prstClr>
              </a:outerShdw>
            </a:effectLst>
          </p:spPr>
        </p:pic>
        <p:sp>
          <p:nvSpPr>
            <p:cNvPr id="12" name="Textfeld 11">
              <a:extLst>
                <a:ext uri="{FF2B5EF4-FFF2-40B4-BE49-F238E27FC236}">
                  <a16:creationId xmlns:a16="http://schemas.microsoft.com/office/drawing/2014/main" id="{578A4539-BC8E-4213-BCAF-7CAD9E1E7B52}"/>
                </a:ext>
              </a:extLst>
            </p:cNvPr>
            <p:cNvSpPr txBox="1"/>
            <p:nvPr/>
          </p:nvSpPr>
          <p:spPr>
            <a:xfrm>
              <a:off x="8327454" y="3579617"/>
              <a:ext cx="2959064" cy="381844"/>
            </a:xfrm>
            <a:prstGeom prst="rect">
              <a:avLst/>
            </a:prstGeom>
          </p:spPr>
          <p:txBody>
            <a:bodyPr vert="horz" lIns="91428" tIns="45714" rIns="91428" bIns="45714" rtlCol="0">
              <a:noAutofit/>
            </a:bodyPr>
            <a:lstStyle>
              <a:defPPr>
                <a:defRPr lang="de-DE"/>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sz="2000" dirty="0">
                  <a:latin typeface="Arial" panose="020B0604020202020204" pitchFamily="34" charset="0"/>
                  <a:cs typeface="Arial" panose="020B0604020202020204" pitchFamily="34" charset="0"/>
                </a:rPr>
                <a:t>Lässt sich entwickeln </a:t>
              </a:r>
            </a:p>
          </p:txBody>
        </p:sp>
        <p:sp>
          <p:nvSpPr>
            <p:cNvPr id="17" name="Inhaltsplatzhalter 2">
              <a:extLst>
                <a:ext uri="{FF2B5EF4-FFF2-40B4-BE49-F238E27FC236}">
                  <a16:creationId xmlns:a16="http://schemas.microsoft.com/office/drawing/2014/main" id="{7CD8C539-243E-4E5F-AA97-918FF78C3D34}"/>
                </a:ext>
              </a:extLst>
            </p:cNvPr>
            <p:cNvSpPr txBox="1">
              <a:spLocks/>
            </p:cNvSpPr>
            <p:nvPr/>
          </p:nvSpPr>
          <p:spPr>
            <a:xfrm>
              <a:off x="8761622" y="1094943"/>
              <a:ext cx="1900062" cy="311793"/>
            </a:xfrm>
            <a:prstGeom prst="rect">
              <a:avLst/>
            </a:prstGeom>
          </p:spPr>
          <p:txBody>
            <a:bodyPr vert="horz" lIns="91428" tIns="45714" rIns="91428" bIns="45714"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a:latin typeface="Arial" panose="020B0604020202020204" pitchFamily="34" charset="0"/>
                  <a:cs typeface="Arial" panose="020B0604020202020204" pitchFamily="34" charset="0"/>
                </a:rPr>
                <a:t>dynamisch</a:t>
              </a:r>
            </a:p>
            <a:p>
              <a:pPr marL="0" indent="0" algn="ctr">
                <a:buNone/>
              </a:pPr>
              <a:endParaRPr lang="de-DE" sz="1200" b="1"/>
            </a:p>
          </p:txBody>
        </p:sp>
      </p:grpSp>
      <p:grpSp>
        <p:nvGrpSpPr>
          <p:cNvPr id="3" name="Gruppieren 2"/>
          <p:cNvGrpSpPr/>
          <p:nvPr/>
        </p:nvGrpSpPr>
        <p:grpSpPr>
          <a:xfrm>
            <a:off x="1126654" y="5803112"/>
            <a:ext cx="10126053" cy="723026"/>
            <a:chOff x="1398831" y="5833419"/>
            <a:chExt cx="10126053" cy="723026"/>
          </a:xfrm>
        </p:grpSpPr>
        <p:sp>
          <p:nvSpPr>
            <p:cNvPr id="6" name="Abgerundetes Rechteck 5"/>
            <p:cNvSpPr/>
            <p:nvPr/>
          </p:nvSpPr>
          <p:spPr>
            <a:xfrm>
              <a:off x="1398831" y="5833419"/>
              <a:ext cx="10126053" cy="723026"/>
            </a:xfrm>
            <a:prstGeom prst="roundRect">
              <a:avLst>
                <a:gd name="adj" fmla="val 10780"/>
              </a:avLst>
            </a:prstGeom>
            <a:noFill/>
            <a:ln w="28575">
              <a:solidFill>
                <a:srgbClr val="C7D4ED"/>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spcBef>
                  <a:spcPts val="84"/>
                </a:spcBef>
                <a:spcAft>
                  <a:spcPts val="84"/>
                </a:spcAft>
              </a:pPr>
              <a:endParaRPr lang="de-DE" sz="1200"/>
            </a:p>
          </p:txBody>
        </p:sp>
        <p:sp>
          <p:nvSpPr>
            <p:cNvPr id="18" name="Textfeld 17">
              <a:extLst>
                <a:ext uri="{FF2B5EF4-FFF2-40B4-BE49-F238E27FC236}">
                  <a16:creationId xmlns:a16="http://schemas.microsoft.com/office/drawing/2014/main" id="{0621AC99-6B63-435C-B583-204F5313352F}"/>
                </a:ext>
              </a:extLst>
            </p:cNvPr>
            <p:cNvSpPr txBox="1"/>
            <p:nvPr/>
          </p:nvSpPr>
          <p:spPr>
            <a:xfrm>
              <a:off x="1675441" y="5994877"/>
              <a:ext cx="9572831" cy="400110"/>
            </a:xfrm>
            <a:prstGeom prst="rect">
              <a:avLst/>
            </a:prstGeom>
            <a:noFill/>
          </p:spPr>
          <p:txBody>
            <a:bodyPr wrap="square">
              <a:spAutoFit/>
            </a:bodyPr>
            <a:lstStyle/>
            <a:p>
              <a:r>
                <a:rPr lang="de-DE" sz="2000">
                  <a:latin typeface="Arial" panose="020B0604020202020204" pitchFamily="34" charset="0"/>
                  <a:cs typeface="Arial" panose="020B0604020202020204" pitchFamily="34" charset="0"/>
                </a:rPr>
                <a:t>Durch kognitive Umstrukturierung können wir ein dynamisches Mindset entwickeln.</a:t>
              </a:r>
            </a:p>
          </p:txBody>
        </p:sp>
      </p:grpSp>
      <p:grpSp>
        <p:nvGrpSpPr>
          <p:cNvPr id="27" name="Gruppieren 26"/>
          <p:cNvGrpSpPr/>
          <p:nvPr/>
        </p:nvGrpSpPr>
        <p:grpSpPr>
          <a:xfrm>
            <a:off x="3310268" y="1769191"/>
            <a:ext cx="4970487" cy="1397650"/>
            <a:chOff x="3261633" y="1794566"/>
            <a:chExt cx="4970487" cy="1397650"/>
          </a:xfrm>
        </p:grpSpPr>
        <p:sp>
          <p:nvSpPr>
            <p:cNvPr id="20" name="Abgerundetes Rechteck 19"/>
            <p:cNvSpPr/>
            <p:nvPr/>
          </p:nvSpPr>
          <p:spPr>
            <a:xfrm>
              <a:off x="3337976" y="1794566"/>
              <a:ext cx="4817800" cy="1397650"/>
            </a:xfrm>
            <a:prstGeom prst="roundRect">
              <a:avLst>
                <a:gd name="adj" fmla="val 8691"/>
              </a:avLst>
            </a:prstGeom>
            <a:solidFill>
              <a:srgbClr val="C7D4ED">
                <a:alpha val="21000"/>
              </a:srgbClr>
            </a:solidFill>
            <a:ln>
              <a:noFill/>
            </a:ln>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spcBef>
                  <a:spcPts val="84"/>
                </a:spcBef>
                <a:spcAft>
                  <a:spcPts val="84"/>
                </a:spcAft>
              </a:pPr>
              <a:endParaRPr lang="de-DE" sz="1200"/>
            </a:p>
          </p:txBody>
        </p:sp>
        <p:sp>
          <p:nvSpPr>
            <p:cNvPr id="7" name="Textfeld 6">
              <a:extLst>
                <a:ext uri="{FF2B5EF4-FFF2-40B4-BE49-F238E27FC236}">
                  <a16:creationId xmlns:a16="http://schemas.microsoft.com/office/drawing/2014/main" id="{758418F3-2A9A-42D4-B0D5-E1907F55EC97}"/>
                </a:ext>
              </a:extLst>
            </p:cNvPr>
            <p:cNvSpPr txBox="1"/>
            <p:nvPr/>
          </p:nvSpPr>
          <p:spPr>
            <a:xfrm>
              <a:off x="3261633" y="1956024"/>
              <a:ext cx="4970487" cy="1015663"/>
            </a:xfrm>
            <a:prstGeom prst="rect">
              <a:avLst/>
            </a:prstGeom>
            <a:noFill/>
          </p:spPr>
          <p:txBody>
            <a:bodyPr wrap="square">
              <a:spAutoFit/>
            </a:bodyPr>
            <a:lstStyle/>
            <a:p>
              <a:pPr algn="ctr"/>
              <a:r>
                <a:rPr lang="de-DE" sz="2000">
                  <a:latin typeface="Arial" panose="020B0604020202020204" pitchFamily="34" charset="0"/>
                  <a:cs typeface="Arial" panose="020B0604020202020204" pitchFamily="34" charset="0"/>
                </a:rPr>
                <a:t>Menschen können sowohl ein Growth-,  als auch ein Fixed Mindset haben, abhängig von Situation und Kontext.</a:t>
              </a:r>
            </a:p>
          </p:txBody>
        </p:sp>
      </p:grpSp>
      <p:grpSp>
        <p:nvGrpSpPr>
          <p:cNvPr id="25" name="Gruppieren 24"/>
          <p:cNvGrpSpPr/>
          <p:nvPr/>
        </p:nvGrpSpPr>
        <p:grpSpPr>
          <a:xfrm>
            <a:off x="643820" y="981522"/>
            <a:ext cx="2355042" cy="2954564"/>
            <a:chOff x="319888" y="1006897"/>
            <a:chExt cx="2355042" cy="2954564"/>
          </a:xfrm>
        </p:grpSpPr>
        <p:pic>
          <p:nvPicPr>
            <p:cNvPr id="9" name="Grafik 8">
              <a:extLst>
                <a:ext uri="{FF2B5EF4-FFF2-40B4-BE49-F238E27FC236}">
                  <a16:creationId xmlns:a16="http://schemas.microsoft.com/office/drawing/2014/main" id="{61150D84-9B0A-43FA-AA22-97EEDA033133}"/>
                </a:ext>
              </a:extLst>
            </p:cNvPr>
            <p:cNvPicPr>
              <a:picLocks/>
            </p:cNvPicPr>
            <p:nvPr/>
          </p:nvPicPr>
          <p:blipFill>
            <a:blip r:embed="rId4"/>
            <a:stretch>
              <a:fillRect/>
            </a:stretch>
          </p:blipFill>
          <p:spPr>
            <a:xfrm>
              <a:off x="417409" y="1383856"/>
              <a:ext cx="2160000" cy="2160000"/>
            </a:xfrm>
            <a:prstGeom prst="rect">
              <a:avLst/>
            </a:prstGeom>
            <a:effectLst>
              <a:outerShdw blurRad="63500" sx="102000" sy="102000" algn="ctr" rotWithShape="0">
                <a:prstClr val="black">
                  <a:alpha val="40000"/>
                </a:prstClr>
              </a:outerShdw>
            </a:effectLst>
          </p:spPr>
        </p:pic>
        <p:sp>
          <p:nvSpPr>
            <p:cNvPr id="16" name="Inhaltsplatzhalter 2">
              <a:extLst>
                <a:ext uri="{FF2B5EF4-FFF2-40B4-BE49-F238E27FC236}">
                  <a16:creationId xmlns:a16="http://schemas.microsoft.com/office/drawing/2014/main" id="{7E71281F-EAAD-44E3-9462-5CC72E71FC72}"/>
                </a:ext>
              </a:extLst>
            </p:cNvPr>
            <p:cNvSpPr txBox="1">
              <a:spLocks/>
            </p:cNvSpPr>
            <p:nvPr/>
          </p:nvSpPr>
          <p:spPr>
            <a:xfrm>
              <a:off x="550590" y="1006897"/>
              <a:ext cx="1956974" cy="487886"/>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000" b="1">
                  <a:latin typeface="Arial" panose="020B0604020202020204" pitchFamily="34" charset="0"/>
                  <a:cs typeface="Arial" panose="020B0604020202020204" pitchFamily="34" charset="0"/>
                </a:rPr>
                <a:t>starr</a:t>
              </a:r>
            </a:p>
            <a:p>
              <a:pPr marL="0" indent="0" algn="ctr">
                <a:buNone/>
              </a:pPr>
              <a:endParaRPr lang="de-DE" sz="1200"/>
            </a:p>
          </p:txBody>
        </p:sp>
        <p:sp>
          <p:nvSpPr>
            <p:cNvPr id="23" name="Textfeld 22">
              <a:extLst>
                <a:ext uri="{FF2B5EF4-FFF2-40B4-BE49-F238E27FC236}">
                  <a16:creationId xmlns:a16="http://schemas.microsoft.com/office/drawing/2014/main" id="{578A4539-BC8E-4213-BCAF-7CAD9E1E7B52}"/>
                </a:ext>
              </a:extLst>
            </p:cNvPr>
            <p:cNvSpPr txBox="1"/>
            <p:nvPr/>
          </p:nvSpPr>
          <p:spPr>
            <a:xfrm>
              <a:off x="319888" y="3579617"/>
              <a:ext cx="2355042" cy="381844"/>
            </a:xfrm>
            <a:prstGeom prst="rect">
              <a:avLst/>
            </a:prstGeom>
          </p:spPr>
          <p:txBody>
            <a:bodyPr vert="horz" lIns="91428" tIns="45714" rIns="91428" bIns="45714" rtlCol="0">
              <a:noAutofit/>
            </a:bodyPr>
            <a:lstStyle>
              <a:defPPr>
                <a:defRPr lang="de-DE"/>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sz="2000" dirty="0">
                  <a:latin typeface="Arial" panose="020B0604020202020204" pitchFamily="34" charset="0"/>
                  <a:cs typeface="Arial" panose="020B0604020202020204" pitchFamily="34" charset="0"/>
                </a:rPr>
                <a:t>Lässt sich ändern</a:t>
              </a:r>
            </a:p>
          </p:txBody>
        </p:sp>
      </p:grpSp>
    </p:spTree>
    <p:extLst>
      <p:ext uri="{BB962C8B-B14F-4D97-AF65-F5344CB8AC3E}">
        <p14:creationId xmlns:p14="http://schemas.microsoft.com/office/powerpoint/2010/main" val="6169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uiExpan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en-GB" sz="2800" dirty="0">
                <a:solidFill>
                  <a:schemeClr val="dk1"/>
                </a:solidFill>
                <a:latin typeface="Arial" panose="020B0604020202020204" pitchFamily="34" charset="0"/>
                <a:cs typeface="Arial" panose="020B0604020202020204" pitchFamily="34" charset="0"/>
              </a:rPr>
              <a:t>04 </a:t>
            </a:r>
            <a:r>
              <a:rPr lang="en-GB" sz="2800" dirty="0">
                <a:latin typeface="Arial" panose="020B0604020202020204" pitchFamily="34" charset="0"/>
                <a:cs typeface="Arial" panose="020B0604020202020204" pitchFamily="34" charset="0"/>
              </a:rPr>
              <a:t>Fixed- und Growth </a:t>
            </a:r>
            <a:r>
              <a:rPr lang="de-DE" sz="2800" dirty="0" err="1">
                <a:latin typeface="Arial" panose="020B0604020202020204" pitchFamily="34" charset="0"/>
                <a:cs typeface="Arial" panose="020B0604020202020204" pitchFamily="34" charset="0"/>
              </a:rPr>
              <a:t>Mindset</a:t>
            </a:r>
            <a:endParaRPr lang="de-DE" sz="2800" dirty="0">
              <a:latin typeface="Arial" panose="020B0604020202020204" pitchFamily="34" charset="0"/>
              <a:cs typeface="Arial" panose="020B0604020202020204" pitchFamily="34" charset="0"/>
            </a:endParaRPr>
          </a:p>
          <a:p>
            <a:r>
              <a:rPr lang="de-DE" sz="2800" dirty="0">
                <a:latin typeface="Arial" panose="020B0604020202020204" pitchFamily="34" charset="0"/>
                <a:ea typeface="+mj-ea"/>
                <a:cs typeface="Arial" panose="020B0604020202020204" pitchFamily="34" charset="0"/>
              </a:rPr>
              <a:t>Agile Zwiebel</a:t>
            </a:r>
          </a:p>
        </p:txBody>
      </p:sp>
      <p:pic>
        <p:nvPicPr>
          <p:cNvPr id="2" name="Grafik 1"/>
          <p:cNvPicPr>
            <a:picLocks noChangeAspect="1"/>
          </p:cNvPicPr>
          <p:nvPr/>
        </p:nvPicPr>
        <p:blipFill>
          <a:blip r:embed="rId3"/>
          <a:stretch>
            <a:fillRect/>
          </a:stretch>
        </p:blipFill>
        <p:spPr>
          <a:xfrm>
            <a:off x="2134766" y="1485578"/>
            <a:ext cx="7906156" cy="5105662"/>
          </a:xfrm>
          <a:prstGeom prst="rect">
            <a:avLst/>
          </a:prstGeom>
          <a:effectLst>
            <a:outerShdw blurRad="63500" sx="102000" sy="102000" algn="ctr" rotWithShape="0">
              <a:prstClr val="black">
                <a:alpha val="40000"/>
              </a:prstClr>
            </a:outerShdw>
          </a:effectLst>
        </p:spPr>
      </p:pic>
      <p:grpSp>
        <p:nvGrpSpPr>
          <p:cNvPr id="5" name="Gruppieren 4"/>
          <p:cNvGrpSpPr>
            <a:grpSpLocks noChangeAspect="1"/>
          </p:cNvGrpSpPr>
          <p:nvPr/>
        </p:nvGrpSpPr>
        <p:grpSpPr>
          <a:xfrm>
            <a:off x="6108313" y="377914"/>
            <a:ext cx="835488" cy="835488"/>
            <a:chOff x="1401849" y="2282376"/>
            <a:chExt cx="548640" cy="548640"/>
          </a:xfrm>
          <a:effectLst>
            <a:outerShdw blurRad="63500" sx="102000" sy="102000" algn="ctr" rotWithShape="0">
              <a:prstClr val="black">
                <a:alpha val="40000"/>
              </a:prstClr>
            </a:outerShdw>
          </a:effectLst>
        </p:grpSpPr>
        <p:sp>
          <p:nvSpPr>
            <p:cNvPr id="6"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7"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1247919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105732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20"/>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3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6455246" y="2637706"/>
            <a:ext cx="4502629" cy="3542921"/>
          </a:xfrm>
          <a:prstGeom prst="rect">
            <a:avLst/>
          </a:prstGeom>
        </p:spPr>
      </p:pic>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5400600" cy="4394999"/>
          </a:xfrm>
          <a:solidFill>
            <a:srgbClr val="FFDE7C"/>
          </a:solidFill>
        </p:spPr>
        <p:txBody>
          <a:bodyPr/>
          <a:lstStyle/>
          <a:p>
            <a:pPr marL="0" indent="0">
              <a:buNone/>
            </a:pPr>
            <a:endParaRPr lang="de-DE">
              <a:latin typeface="Arial" panose="020B0604020202020204" pitchFamily="34" charset="0"/>
              <a:cs typeface="Arial" panose="020B0604020202020204" pitchFamily="34" charset="0"/>
            </a:endParaRPr>
          </a:p>
          <a:p>
            <a:pPr marL="0" indent="0">
              <a:buNone/>
            </a:pPr>
            <a:endParaRPr lang="de-DE">
              <a:latin typeface="Arial" panose="020B0604020202020204" pitchFamily="34" charset="0"/>
              <a:cs typeface="Arial" panose="020B0604020202020204" pitchFamily="34" charset="0"/>
            </a:endParaRPr>
          </a:p>
          <a:p>
            <a:pPr marL="0" indent="0" algn="ctr">
              <a:buNone/>
            </a:pPr>
            <a:endParaRPr lang="de-DE">
              <a:latin typeface="Arial" panose="020B0604020202020204" pitchFamily="34" charset="0"/>
              <a:cs typeface="Arial" panose="020B0604020202020204" pitchFamily="34" charset="0"/>
            </a:endParaRPr>
          </a:p>
          <a:p>
            <a:pPr marL="0" indent="0">
              <a:buNone/>
            </a:pPr>
            <a:r>
              <a:rPr lang="en-GB">
                <a:latin typeface="Arial" panose="020B0604020202020204" pitchFamily="34" charset="0"/>
                <a:cs typeface="Arial" panose="020B0604020202020204" pitchFamily="34" charset="0"/>
              </a:rPr>
              <a:t>Welches Mindset </a:t>
            </a:r>
            <a:r>
              <a:rPr lang="en-GB" err="1">
                <a:latin typeface="Arial" panose="020B0604020202020204" pitchFamily="34" charset="0"/>
                <a:cs typeface="Arial" panose="020B0604020202020204" pitchFamily="34" charset="0"/>
              </a:rPr>
              <a:t>brauche</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ich</a:t>
            </a:r>
            <a:r>
              <a:rPr lang="en-GB">
                <a:latin typeface="Arial" panose="020B0604020202020204" pitchFamily="34" charset="0"/>
                <a:cs typeface="Arial" panose="020B0604020202020204" pitchFamily="34" charset="0"/>
              </a:rPr>
              <a:t>, um </a:t>
            </a:r>
            <a:r>
              <a:rPr lang="en-GB" err="1">
                <a:latin typeface="Arial" panose="020B0604020202020204" pitchFamily="34" charset="0"/>
                <a:cs typeface="Arial" panose="020B0604020202020204" pitchFamily="34" charset="0"/>
              </a:rPr>
              <a:t>erfolgreich</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zu</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führen</a:t>
            </a:r>
            <a:r>
              <a:rPr lang="en-GB">
                <a:latin typeface="Arial" panose="020B0604020202020204" pitchFamily="34" charset="0"/>
                <a:cs typeface="Arial" panose="020B0604020202020204" pitchFamily="34" charset="0"/>
              </a:rPr>
              <a:t>?</a:t>
            </a:r>
          </a:p>
        </p:txBody>
      </p:sp>
      <p:sp>
        <p:nvSpPr>
          <p:cNvPr id="4" name="Rechteck 3"/>
          <p:cNvSpPr/>
          <p:nvPr/>
        </p:nvSpPr>
        <p:spPr>
          <a:xfrm>
            <a:off x="1054646" y="443031"/>
            <a:ext cx="10441160" cy="1323439"/>
          </a:xfrm>
          <a:prstGeom prst="rect">
            <a:avLst/>
          </a:prstGeom>
        </p:spPr>
        <p:txBody>
          <a:bodyPr wrap="square">
            <a:spAutoFit/>
          </a:bodyPr>
          <a:lstStyle/>
          <a:p>
            <a:r>
              <a:rPr lang="de-DE" sz="4400">
                <a:latin typeface="Arial" panose="020B0604020202020204" pitchFamily="34" charset="0"/>
                <a:ea typeface="+mj-ea"/>
                <a:cs typeface="Arial" panose="020B0604020202020204" pitchFamily="34" charset="0"/>
              </a:rPr>
              <a:t>05 </a:t>
            </a:r>
            <a:r>
              <a:rPr lang="de-DE" sz="4400">
                <a:solidFill>
                  <a:srgbClr val="000000"/>
                </a:solidFill>
                <a:latin typeface="Arial" panose="020B0604020202020204" pitchFamily="34" charset="0"/>
                <a:cs typeface="Arial" panose="020B0604020202020204" pitchFamily="34" charset="0"/>
              </a:rPr>
              <a:t>Individuelles Mindset</a:t>
            </a:r>
          </a:p>
          <a:p>
            <a:r>
              <a:rPr lang="de-DE" sz="3600">
                <a:solidFill>
                  <a:srgbClr val="000000"/>
                </a:solidFill>
                <a:latin typeface="Arial" panose="020B0604020202020204" pitchFamily="34" charset="0"/>
                <a:cs typeface="Arial" panose="020B0604020202020204" pitchFamily="34" charset="0"/>
              </a:rPr>
              <a:t>für Führung in hybriden Welten</a:t>
            </a:r>
          </a:p>
        </p:txBody>
      </p:sp>
    </p:spTree>
    <p:extLst>
      <p:ext uri="{BB962C8B-B14F-4D97-AF65-F5344CB8AC3E}">
        <p14:creationId xmlns:p14="http://schemas.microsoft.com/office/powerpoint/2010/main" val="4183719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de-DE" sz="2800">
                <a:latin typeface="Arial" panose="020B0604020202020204" pitchFamily="34" charset="0"/>
                <a:cs typeface="Arial" panose="020B0604020202020204" pitchFamily="34" charset="0"/>
              </a:rPr>
              <a:t>05 Individuelles Mindset</a:t>
            </a:r>
          </a:p>
          <a:p>
            <a:r>
              <a:rPr lang="de-DE" sz="2800">
                <a:latin typeface="Arial" panose="020B0604020202020204" pitchFamily="34" charset="0"/>
                <a:ea typeface="+mj-ea"/>
                <a:cs typeface="Arial" panose="020B0604020202020204" pitchFamily="34" charset="0"/>
              </a:rPr>
              <a:t>Mindmap </a:t>
            </a:r>
            <a:r>
              <a:rPr lang="de-DE" sz="2800" err="1">
                <a:latin typeface="Arial" panose="020B0604020202020204" pitchFamily="34" charset="0"/>
                <a:ea typeface="+mj-ea"/>
                <a:cs typeface="Arial" panose="020B0604020202020204" pitchFamily="34" charset="0"/>
              </a:rPr>
              <a:t>Miroboard</a:t>
            </a:r>
            <a:endParaRPr lang="de-DE" sz="2800">
              <a:latin typeface="Arial" panose="020B0604020202020204" pitchFamily="34" charset="0"/>
              <a:ea typeface="+mj-ea"/>
              <a:cs typeface="Arial" panose="020B0604020202020204" pitchFamily="34" charset="0"/>
            </a:endParaRPr>
          </a:p>
        </p:txBody>
      </p:sp>
      <p:grpSp>
        <p:nvGrpSpPr>
          <p:cNvPr id="22" name="Gruppieren 21"/>
          <p:cNvGrpSpPr>
            <a:grpSpLocks noChangeAspect="1"/>
          </p:cNvGrpSpPr>
          <p:nvPr/>
        </p:nvGrpSpPr>
        <p:grpSpPr>
          <a:xfrm>
            <a:off x="5522916" y="561650"/>
            <a:ext cx="835488" cy="835488"/>
            <a:chOff x="1401849" y="2282376"/>
            <a:chExt cx="548640" cy="548640"/>
          </a:xfrm>
          <a:effectLst>
            <a:outerShdw blurRad="63500" sx="102000" sy="102000" algn="ctr" rotWithShape="0">
              <a:prstClr val="black">
                <a:alpha val="40000"/>
              </a:prstClr>
            </a:outerShdw>
          </a:effectLst>
        </p:grpSpPr>
        <p:sp>
          <p:nvSpPr>
            <p:cNvPr id="23"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24"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25" name="Abgerundetes Rechteck 24"/>
          <p:cNvSpPr/>
          <p:nvPr/>
        </p:nvSpPr>
        <p:spPr>
          <a:xfrm>
            <a:off x="1080256" y="1629594"/>
            <a:ext cx="5446997" cy="4968552"/>
          </a:xfrm>
          <a:prstGeom prst="roundRect">
            <a:avLst>
              <a:gd name="adj" fmla="val 10780"/>
            </a:avLst>
          </a:prstGeom>
          <a:solidFill>
            <a:schemeClr val="bg1"/>
          </a:solidFill>
          <a:ln w="28575">
            <a:solidFill>
              <a:srgbClr val="C7D4ED"/>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spcBef>
                <a:spcPts val="84"/>
              </a:spcBef>
              <a:spcAft>
                <a:spcPts val="84"/>
              </a:spcAft>
            </a:pPr>
            <a:endParaRPr lang="de-DE" sz="1200"/>
          </a:p>
        </p:txBody>
      </p:sp>
      <p:sp>
        <p:nvSpPr>
          <p:cNvPr id="26" name="TextBox 103"/>
          <p:cNvSpPr txBox="1"/>
          <p:nvPr/>
        </p:nvSpPr>
        <p:spPr>
          <a:xfrm>
            <a:off x="1302047" y="1615717"/>
            <a:ext cx="5256584" cy="4982429"/>
          </a:xfrm>
          <a:prstGeom prst="rect">
            <a:avLst/>
          </a:prstGeom>
        </p:spPr>
        <p:txBody>
          <a:bodyPr vert="horz" wrap="square" lIns="60479" tIns="60479" rIns="60479" bIns="60479" rtlCol="0" anchor="ctr">
            <a:noAutofit/>
          </a:bodyPr>
          <a:lstStyle/>
          <a:p>
            <a:pPr marL="240054" indent="-240054">
              <a:spcAft>
                <a:spcPts val="672"/>
              </a:spcAft>
              <a:buClr>
                <a:schemeClr val="tx2"/>
              </a:buClr>
              <a:buFont typeface="Wingdings" panose="05000000000000000000" pitchFamily="2" charset="2"/>
              <a:buChar char="§"/>
            </a:pPr>
            <a:r>
              <a:rPr lang="en-US" sz="2000" dirty="0">
                <a:latin typeface="Arial" panose="020B0604020202020204" pitchFamily="34" charset="0"/>
                <a:cs typeface="Arial" panose="020B0604020202020204" pitchFamily="34" charset="0"/>
              </a:rPr>
              <a:t>Was </a:t>
            </a:r>
            <a:r>
              <a:rPr lang="en-US" sz="2000" dirty="0" err="1">
                <a:latin typeface="Arial" panose="020B0604020202020204" pitchFamily="34" charset="0"/>
                <a:cs typeface="Arial" panose="020B0604020202020204" pitchFamily="34" charset="0"/>
              </a:rPr>
              <a:t>sind</a:t>
            </a:r>
            <a:r>
              <a:rPr lang="en-US" sz="2000" dirty="0">
                <a:latin typeface="Arial" panose="020B0604020202020204" pitchFamily="34" charset="0"/>
                <a:cs typeface="Arial" panose="020B0604020202020204" pitchFamily="34" charset="0"/>
              </a:rPr>
              <a:t> die </a:t>
            </a:r>
            <a:r>
              <a:rPr lang="en-US" sz="2000" dirty="0" err="1">
                <a:latin typeface="Arial" panose="020B0604020202020204" pitchFamily="34" charset="0"/>
                <a:cs typeface="Arial" panose="020B0604020202020204" pitchFamily="34" charset="0"/>
              </a:rPr>
              <a:t>Vorteile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eines</a:t>
            </a:r>
            <a:r>
              <a:rPr lang="en-US" sz="2000" dirty="0">
                <a:latin typeface="Arial" panose="020B0604020202020204" pitchFamily="34" charset="0"/>
                <a:cs typeface="Arial" panose="020B0604020202020204" pitchFamily="34" charset="0"/>
              </a:rPr>
              <a:t> Growth Mindsets </a:t>
            </a:r>
            <a:r>
              <a:rPr lang="en-US" sz="2000" dirty="0" err="1">
                <a:latin typeface="Arial" panose="020B0604020202020204" pitchFamily="34" charset="0"/>
                <a:cs typeface="Arial" panose="020B0604020202020204" pitchFamily="34" charset="0"/>
              </a:rPr>
              <a:t>im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hybriden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Arbeitskontext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Erarbeitung</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Kleingruppen</a:t>
            </a:r>
            <a:r>
              <a:rPr lang="en-US" sz="2000" dirty="0">
                <a:latin typeface="Arial" panose="020B0604020202020204" pitchFamily="34" charset="0"/>
                <a:cs typeface="Arial" panose="020B0604020202020204" pitchFamily="34" charset="0"/>
              </a:rPr>
              <a:t>)</a:t>
            </a:r>
          </a:p>
          <a:p>
            <a:pPr marL="849639" lvl="1" indent="-240054">
              <a:spcAft>
                <a:spcPts val="672"/>
              </a:spcAft>
              <a:buClr>
                <a:schemeClr val="tx2"/>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Für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Führungskraft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oder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Mitarbeitenden</a:t>
            </a:r>
            <a:r>
              <a:rPr lang="en-US" sz="2000" dirty="0">
                <a:latin typeface="Arial" panose="020B0604020202020204" pitchFamily="34" charset="0"/>
                <a:cs typeface="Arial" panose="020B0604020202020204" pitchFamily="34" charset="0"/>
              </a:rPr>
              <a:t>)</a:t>
            </a:r>
          </a:p>
          <a:p>
            <a:pPr marL="849639" lvl="1" indent="-240054">
              <a:spcAft>
                <a:spcPts val="672"/>
              </a:spcAft>
              <a:buClr>
                <a:schemeClr val="tx2"/>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Im</a:t>
            </a:r>
            <a:r>
              <a:rPr lang="en-US" sz="2000" dirty="0">
                <a:latin typeface="Arial" panose="020B0604020202020204" pitchFamily="34" charset="0"/>
                <a:cs typeface="Arial" panose="020B0604020202020204" pitchFamily="34" charset="0"/>
              </a:rPr>
              <a:t> Team</a:t>
            </a:r>
          </a:p>
          <a:p>
            <a:pPr marL="849639" lvl="1" indent="-240054">
              <a:spcAft>
                <a:spcPts val="672"/>
              </a:spcAft>
              <a:buClr>
                <a:schemeClr val="tx2"/>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Im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Unternehmen</a:t>
            </a:r>
            <a:r>
              <a:rPr lang="en-US" sz="2000" dirty="0">
                <a:latin typeface="Arial" panose="020B0604020202020204" pitchFamily="34" charset="0"/>
                <a:cs typeface="Arial" panose="020B0604020202020204" pitchFamily="34" charset="0"/>
              </a:rPr>
              <a:t>/in der </a:t>
            </a:r>
            <a:r>
              <a:rPr lang="en-US" sz="2000" dirty="0" err="1">
                <a:latin typeface="Arial" panose="020B0604020202020204" pitchFamily="34" charset="0"/>
                <a:cs typeface="Arial" panose="020B0604020202020204" pitchFamily="34" charset="0"/>
              </a:rPr>
              <a:t>Organisation</a:t>
            </a:r>
            <a:endParaRPr lang="en-US" sz="2000" dirty="0">
              <a:latin typeface="Arial" panose="020B0604020202020204" pitchFamily="34" charset="0"/>
              <a:cs typeface="Arial" panose="020B0604020202020204" pitchFamily="34" charset="0"/>
            </a:endParaRPr>
          </a:p>
          <a:p>
            <a:pPr marL="240054" indent="-240054">
              <a:spcAft>
                <a:spcPts val="672"/>
              </a:spcAft>
              <a:buClr>
                <a:schemeClr val="tx2"/>
              </a:buClr>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40054" indent="-240054">
              <a:spcAft>
                <a:spcPts val="672"/>
              </a:spcAft>
              <a:buClr>
                <a:schemeClr val="tx2"/>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Begleitung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jeder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Teilgruppe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durch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Referenten</a:t>
            </a:r>
            <a:endParaRPr lang="en-US" sz="2000" dirty="0">
              <a:latin typeface="Arial" panose="020B0604020202020204" pitchFamily="34" charset="0"/>
              <a:cs typeface="Arial" panose="020B0604020202020204" pitchFamily="34" charset="0"/>
            </a:endParaRPr>
          </a:p>
          <a:p>
            <a:pPr marL="240054" indent="-240054">
              <a:spcAft>
                <a:spcPts val="672"/>
              </a:spcAft>
              <a:buClr>
                <a:schemeClr val="tx2"/>
              </a:buClr>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40054" indent="-240054">
              <a:spcAft>
                <a:spcPts val="672"/>
              </a:spcAft>
              <a:buClr>
                <a:schemeClr val="tx2"/>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Vorstellung</a:t>
            </a:r>
            <a:r>
              <a:rPr lang="en-US" sz="2000" dirty="0">
                <a:latin typeface="Arial" panose="020B0604020202020204" pitchFamily="34" charset="0"/>
                <a:cs typeface="Arial" panose="020B0604020202020204" pitchFamily="34" charset="0"/>
              </a:rPr>
              <a:t> der </a:t>
            </a:r>
            <a:r>
              <a:rPr lang="en-US" sz="2000" dirty="0" err="1">
                <a:latin typeface="Arial" panose="020B0604020202020204" pitchFamily="34" charset="0"/>
                <a:cs typeface="Arial" panose="020B0604020202020204" pitchFamily="34" charset="0"/>
              </a:rPr>
              <a:t>Ergebnisse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im</a:t>
            </a:r>
            <a:r>
              <a:rPr lang="en-US" sz="2000" dirty="0">
                <a:latin typeface="Arial" panose="020B0604020202020204" pitchFamily="34" charset="0"/>
                <a:cs typeface="Arial" panose="020B0604020202020204" pitchFamily="34" charset="0"/>
              </a:rPr>
              <a:t> Plenum</a:t>
            </a:r>
          </a:p>
        </p:txBody>
      </p:sp>
      <p:grpSp>
        <p:nvGrpSpPr>
          <p:cNvPr id="2" name="Group 1">
            <a:extLst>
              <a:ext uri="{FF2B5EF4-FFF2-40B4-BE49-F238E27FC236}">
                <a16:creationId xmlns:a16="http://schemas.microsoft.com/office/drawing/2014/main" id="{72E8CCA7-A409-714A-9AE0-D437EAC57FB8}"/>
              </a:ext>
            </a:extLst>
          </p:cNvPr>
          <p:cNvGrpSpPr/>
          <p:nvPr/>
        </p:nvGrpSpPr>
        <p:grpSpPr>
          <a:xfrm>
            <a:off x="6743278" y="1615717"/>
            <a:ext cx="4118869" cy="4478373"/>
            <a:chOff x="6743278" y="1615717"/>
            <a:chExt cx="4118869" cy="4478373"/>
          </a:xfrm>
        </p:grpSpPr>
        <p:pic>
          <p:nvPicPr>
            <p:cNvPr id="27" name="Grafik 26"/>
            <p:cNvPicPr>
              <a:picLocks noChangeAspect="1"/>
            </p:cNvPicPr>
            <p:nvPr/>
          </p:nvPicPr>
          <p:blipFill>
            <a:blip r:embed="rId3"/>
            <a:stretch>
              <a:fillRect/>
            </a:stretch>
          </p:blipFill>
          <p:spPr>
            <a:xfrm>
              <a:off x="6743278" y="2271194"/>
              <a:ext cx="4118869" cy="3822896"/>
            </a:xfrm>
            <a:prstGeom prst="rect">
              <a:avLst/>
            </a:prstGeom>
          </p:spPr>
        </p:pic>
        <p:sp>
          <p:nvSpPr>
            <p:cNvPr id="28" name="TextBox 103"/>
            <p:cNvSpPr txBox="1"/>
            <p:nvPr/>
          </p:nvSpPr>
          <p:spPr>
            <a:xfrm>
              <a:off x="7967414" y="1615717"/>
              <a:ext cx="1269873" cy="950703"/>
            </a:xfrm>
            <a:prstGeom prst="rect">
              <a:avLst/>
            </a:prstGeom>
            <a:solidFill>
              <a:srgbClr val="C7D4ED"/>
            </a:solidFill>
            <a:ln w="28575">
              <a:no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ctr" anchorCtr="0" forceAA="0" compatLnSpc="1">
              <a:prstTxWarp prst="textNoShape">
                <a:avLst/>
              </a:prstTxWarp>
              <a:noAutofit/>
            </a:bodyPr>
            <a:lstStyle>
              <a:defPPr>
                <a:defRPr lang="de-DE"/>
              </a:defPPr>
              <a:lvl1pPr>
                <a:spcBef>
                  <a:spcPts val="84"/>
                </a:spcBef>
                <a:spcAft>
                  <a:spcPts val="84"/>
                </a:spcAft>
                <a:defRPr sz="1600"/>
              </a:lvl1pPr>
            </a:lstStyle>
            <a:p>
              <a:pPr algn="ctr"/>
              <a:r>
                <a:rPr lang="de-DE" sz="2000" b="1">
                  <a:latin typeface="Arial" panose="020B0604020202020204" pitchFamily="34" charset="0"/>
                  <a:cs typeface="Arial" panose="020B0604020202020204" pitchFamily="34" charset="0"/>
                </a:rPr>
                <a:t>Beispiel</a:t>
              </a:r>
            </a:p>
          </p:txBody>
        </p:sp>
      </p:grpSp>
    </p:spTree>
    <p:extLst>
      <p:ext uri="{BB962C8B-B14F-4D97-AF65-F5344CB8AC3E}">
        <p14:creationId xmlns:p14="http://schemas.microsoft.com/office/powerpoint/2010/main" val="159235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5735166" y="1787501"/>
            <a:ext cx="5155801" cy="4394999"/>
          </a:xfrm>
          <a:prstGeom prst="rect">
            <a:avLst/>
          </a:prstGeom>
        </p:spPr>
      </p:pic>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5472608" cy="4394999"/>
          </a:xfrm>
          <a:solidFill>
            <a:srgbClr val="FFDE7C"/>
          </a:solidFill>
        </p:spPr>
        <p:txBody>
          <a:bodyPr/>
          <a:lstStyle/>
          <a:p>
            <a:pPr marL="0" indent="0">
              <a:buNone/>
            </a:pPr>
            <a:endParaRPr lang="de-DE">
              <a:latin typeface="Arial" panose="020B0604020202020204" pitchFamily="34" charset="0"/>
              <a:cs typeface="Futura Medium" panose="020B0602020204020303"/>
            </a:endParaRPr>
          </a:p>
          <a:p>
            <a:pPr marL="0" indent="0">
              <a:buNone/>
            </a:pPr>
            <a:endParaRPr lang="de-DE">
              <a:latin typeface="Arial" panose="020B0604020202020204" pitchFamily="34" charset="0"/>
              <a:cs typeface="Futura Medium" panose="020B0602020204020303"/>
            </a:endParaRPr>
          </a:p>
          <a:p>
            <a:pPr marL="0" indent="0">
              <a:buNone/>
            </a:pPr>
            <a:endParaRPr lang="de-DE">
              <a:latin typeface="Arial" panose="020B0604020202020204" pitchFamily="34" charset="0"/>
              <a:cs typeface="Futura Medium" panose="020B0602020204020303"/>
            </a:endParaRPr>
          </a:p>
          <a:p>
            <a:pPr marL="0" indent="0">
              <a:buNone/>
            </a:pPr>
            <a:r>
              <a:rPr lang="de-DE">
                <a:latin typeface="Arial" panose="020B0604020202020204" pitchFamily="34" charset="0"/>
                <a:cs typeface="Futura Medium" panose="020B0602020204020303"/>
              </a:rPr>
              <a:t>Das ist Ihr Workshop!</a:t>
            </a:r>
          </a:p>
          <a:p>
            <a:endParaRPr lang="de-DE">
              <a:latin typeface="Arial" panose="020B0604020202020204" pitchFamily="34" charset="0"/>
              <a:cs typeface="Futura Medium" panose="020B0602020204020303"/>
            </a:endParaRPr>
          </a:p>
          <a:p>
            <a:pPr marL="0" indent="0">
              <a:buNone/>
            </a:pPr>
            <a:r>
              <a:rPr lang="de-DE">
                <a:latin typeface="Arial" panose="020B0604020202020204" pitchFamily="34" charset="0"/>
                <a:cs typeface="Futura Medium" panose="020B0602020204020303"/>
              </a:rPr>
              <a:t>Machen Sie mit. </a:t>
            </a:r>
            <a:r>
              <a:rPr lang="de-DE">
                <a:latin typeface="Arial" panose="020B0604020202020204" pitchFamily="34" charset="0"/>
                <a:cs typeface="Futura Medium" panose="020B0602020204020303"/>
                <a:sym typeface="Wingdings" panose="05000000000000000000" pitchFamily="2" charset="2"/>
              </a:rPr>
              <a:t></a:t>
            </a:r>
            <a:endParaRPr lang="de-DE">
              <a:latin typeface="Arial" panose="020B0604020202020204" pitchFamily="34" charset="0"/>
              <a:cs typeface="Futura Medium" panose="020B0602020204020303"/>
            </a:endParaRPr>
          </a:p>
        </p:txBody>
      </p:sp>
      <p:sp>
        <p:nvSpPr>
          <p:cNvPr id="4" name="Rechteck 3"/>
          <p:cNvSpPr/>
          <p:nvPr/>
        </p:nvSpPr>
        <p:spPr>
          <a:xfrm>
            <a:off x="1054645" y="443031"/>
            <a:ext cx="9836321" cy="1323439"/>
          </a:xfrm>
          <a:prstGeom prst="rect">
            <a:avLst/>
          </a:prstGeom>
        </p:spPr>
        <p:txBody>
          <a:bodyPr wrap="square">
            <a:spAutoFit/>
          </a:bodyPr>
          <a:lstStyle/>
          <a:p>
            <a:r>
              <a:rPr lang="en-GB" sz="4400">
                <a:latin typeface="Arial" panose="020B0604020202020204" pitchFamily="34" charset="0"/>
                <a:ea typeface="+mj-ea"/>
                <a:cs typeface="Arial" panose="020B0604020202020204" pitchFamily="34" charset="0"/>
              </a:rPr>
              <a:t>01 </a:t>
            </a:r>
            <a:r>
              <a:rPr lang="de-DE" sz="4400">
                <a:latin typeface="Arial" panose="020B0604020202020204" pitchFamily="34" charset="0"/>
                <a:ea typeface="+mj-ea"/>
                <a:cs typeface="Arial" panose="020B0604020202020204" pitchFamily="34" charset="0"/>
              </a:rPr>
              <a:t>Herzlich Willkommen</a:t>
            </a:r>
          </a:p>
          <a:p>
            <a:r>
              <a:rPr lang="de-DE" sz="3600">
                <a:latin typeface="Arial" panose="020B0604020202020204" pitchFamily="34" charset="0"/>
                <a:cs typeface="Arial" panose="020B0604020202020204" pitchFamily="34" charset="0"/>
              </a:rPr>
              <a:t>Erwartungen und Ziele</a:t>
            </a:r>
          </a:p>
        </p:txBody>
      </p:sp>
    </p:spTree>
    <p:extLst>
      <p:ext uri="{BB962C8B-B14F-4D97-AF65-F5344CB8AC3E}">
        <p14:creationId xmlns:p14="http://schemas.microsoft.com/office/powerpoint/2010/main" val="400359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p:cNvSpPr/>
          <p:nvPr/>
        </p:nvSpPr>
        <p:spPr>
          <a:xfrm>
            <a:off x="1056678" y="1902088"/>
            <a:ext cx="7198768" cy="2110528"/>
          </a:xfrm>
          <a:prstGeom prst="roundRect">
            <a:avLst/>
          </a:prstGeom>
          <a:solidFill>
            <a:srgbClr val="EEB5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highlight>
                <a:srgbClr val="EEB500"/>
              </a:highlight>
              <a:latin typeface="Arial" panose="020B0604020202020204" pitchFamily="34" charset="0"/>
              <a:cs typeface="Arial" panose="020B0604020202020204" pitchFamily="34" charset="0"/>
            </a:endParaRPr>
          </a:p>
        </p:txBody>
      </p:sp>
      <p:sp>
        <p:nvSpPr>
          <p:cNvPr id="9" name="Abgerundetes Rechteck 8"/>
          <p:cNvSpPr/>
          <p:nvPr/>
        </p:nvSpPr>
        <p:spPr>
          <a:xfrm>
            <a:off x="1056677" y="4146800"/>
            <a:ext cx="9789025" cy="1587250"/>
          </a:xfrm>
          <a:prstGeom prst="roundRect">
            <a:avLst/>
          </a:prstGeom>
          <a:solidFill>
            <a:srgbClr val="385FA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latin typeface="Arial" panose="020B0604020202020204" pitchFamily="34" charset="0"/>
              <a:cs typeface="Arial" panose="020B0604020202020204" pitchFamily="34" charset="0"/>
            </a:endParaRPr>
          </a:p>
        </p:txBody>
      </p:sp>
      <p:sp>
        <p:nvSpPr>
          <p:cNvPr id="4" name="Rechteck 3"/>
          <p:cNvSpPr/>
          <p:nvPr/>
        </p:nvSpPr>
        <p:spPr>
          <a:xfrm>
            <a:off x="643384" y="443031"/>
            <a:ext cx="8088264" cy="954107"/>
          </a:xfrm>
          <a:prstGeom prst="rect">
            <a:avLst/>
          </a:prstGeom>
        </p:spPr>
        <p:txBody>
          <a:bodyPr wrap="square">
            <a:spAutoFit/>
          </a:bodyPr>
          <a:lstStyle/>
          <a:p>
            <a:r>
              <a:rPr lang="de-DE" sz="2800">
                <a:latin typeface="Arial" panose="020B0604020202020204" pitchFamily="34" charset="0"/>
                <a:cs typeface="Arial" panose="020B0604020202020204" pitchFamily="34" charset="0"/>
              </a:rPr>
              <a:t>05 Individuelles Mindset</a:t>
            </a:r>
          </a:p>
          <a:p>
            <a:r>
              <a:rPr lang="de-DE" sz="2800">
                <a:latin typeface="Arial" panose="020B0604020202020204" pitchFamily="34" charset="0"/>
                <a:cs typeface="Arial" panose="020B0604020202020204" pitchFamily="34" charset="0"/>
              </a:rPr>
              <a:t>Soll Mindset - Der Weg und das Ziel</a:t>
            </a:r>
            <a:endParaRPr lang="de-DE" sz="2800">
              <a:latin typeface="Arial" panose="020B0604020202020204" pitchFamily="34" charset="0"/>
              <a:ea typeface="+mj-ea"/>
              <a:cs typeface="Arial" panose="020B0604020202020204" pitchFamily="34" charset="0"/>
            </a:endParaRPr>
          </a:p>
        </p:txBody>
      </p:sp>
      <p:sp>
        <p:nvSpPr>
          <p:cNvPr id="2" name="Rechteck 1"/>
          <p:cNvSpPr/>
          <p:nvPr/>
        </p:nvSpPr>
        <p:spPr>
          <a:xfrm>
            <a:off x="1342678" y="2106355"/>
            <a:ext cx="7992888" cy="1631216"/>
          </a:xfrm>
          <a:prstGeom prst="rect">
            <a:avLst/>
          </a:prstGeom>
        </p:spPr>
        <p:txBody>
          <a:bodyPr wrap="square">
            <a:spAutoFit/>
          </a:bodyPr>
          <a:lstStyle/>
          <a:p>
            <a:r>
              <a:rPr lang="de-DE" sz="2000" b="1" dirty="0">
                <a:latin typeface="Arial" panose="020B0604020202020204" pitchFamily="34" charset="0"/>
                <a:cs typeface="Arial" panose="020B0604020202020204" pitchFamily="34" charset="0"/>
              </a:rPr>
              <a:t>Das Soll-</a:t>
            </a:r>
            <a:r>
              <a:rPr lang="de-DE" sz="2000" b="1" dirty="0" err="1">
                <a:latin typeface="Arial" panose="020B0604020202020204" pitchFamily="34" charset="0"/>
                <a:cs typeface="Arial" panose="020B0604020202020204" pitchFamily="34" charset="0"/>
              </a:rPr>
              <a:t>Mindset</a:t>
            </a:r>
            <a:r>
              <a:rPr lang="de-DE" sz="2000" b="1" dirty="0">
                <a:latin typeface="Arial" panose="020B0604020202020204" pitchFamily="34" charset="0"/>
                <a:cs typeface="Arial" panose="020B0604020202020204" pitchFamily="34" charset="0"/>
              </a:rPr>
              <a:t> beinhaltet…:</a:t>
            </a:r>
          </a:p>
          <a:p>
            <a:pPr marL="895335" lvl="1" indent="-285750">
              <a:buFont typeface="Wingdings" panose="05000000000000000000" pitchFamily="2" charset="2"/>
              <a:buChar char="§"/>
            </a:pPr>
            <a:r>
              <a:rPr lang="de-DE" sz="2000" dirty="0">
                <a:latin typeface="Arial" panose="020B0604020202020204" pitchFamily="34" charset="0"/>
                <a:cs typeface="Arial" panose="020B0604020202020204" pitchFamily="34" charset="0"/>
              </a:rPr>
              <a:t>Streben nach Teamerfolg</a:t>
            </a:r>
          </a:p>
          <a:p>
            <a:pPr marL="895335" lvl="1" indent="-285750">
              <a:buFont typeface="Wingdings" panose="05000000000000000000" pitchFamily="2" charset="2"/>
              <a:buChar char="§"/>
            </a:pPr>
            <a:r>
              <a:rPr lang="de-DE" sz="2000" dirty="0">
                <a:latin typeface="Arial" panose="020B0604020202020204" pitchFamily="34" charset="0"/>
                <a:cs typeface="Arial" panose="020B0604020202020204" pitchFamily="34" charset="0"/>
                <a:sym typeface="Wingdings" panose="05000000000000000000" pitchFamily="2" charset="2"/>
              </a:rPr>
              <a:t>Offenheit für Neues schaffen, sowie für Fehler</a:t>
            </a:r>
          </a:p>
          <a:p>
            <a:pPr marL="895335" lvl="1" indent="-285750">
              <a:buFont typeface="Wingdings" panose="05000000000000000000" pitchFamily="2" charset="2"/>
              <a:buChar char="§"/>
            </a:pPr>
            <a:r>
              <a:rPr lang="de-DE" sz="2000" dirty="0">
                <a:latin typeface="Arial" panose="020B0604020202020204" pitchFamily="34" charset="0"/>
                <a:cs typeface="Arial" panose="020B0604020202020204" pitchFamily="34" charset="0"/>
                <a:sym typeface="Wingdings" panose="05000000000000000000" pitchFamily="2" charset="2"/>
              </a:rPr>
              <a:t>Selbstreflektion</a:t>
            </a:r>
          </a:p>
          <a:p>
            <a:pPr marL="895335" lvl="1" indent="-285750">
              <a:buFont typeface="Wingdings" panose="05000000000000000000" pitchFamily="2" charset="2"/>
              <a:buChar char="§"/>
            </a:pPr>
            <a:r>
              <a:rPr lang="de-DE" sz="2000" dirty="0">
                <a:latin typeface="Arial" panose="020B0604020202020204" pitchFamily="34" charset="0"/>
                <a:cs typeface="Arial" panose="020B0604020202020204" pitchFamily="34" charset="0"/>
                <a:sym typeface="Wingdings" panose="05000000000000000000" pitchFamily="2" charset="2"/>
              </a:rPr>
              <a:t>Kritikfähigkeit</a:t>
            </a:r>
          </a:p>
        </p:txBody>
      </p:sp>
      <p:sp>
        <p:nvSpPr>
          <p:cNvPr id="6" name="Rechteck 5"/>
          <p:cNvSpPr/>
          <p:nvPr/>
        </p:nvSpPr>
        <p:spPr>
          <a:xfrm>
            <a:off x="1344710" y="4410611"/>
            <a:ext cx="9500992" cy="1015663"/>
          </a:xfrm>
          <a:prstGeom prst="rect">
            <a:avLst/>
          </a:prstGeom>
        </p:spPr>
        <p:txBody>
          <a:bodyPr wrap="square">
            <a:spAutoFit/>
          </a:bodyPr>
          <a:lstStyle/>
          <a:p>
            <a:r>
              <a:rPr lang="de-DE" sz="2000" b="1" dirty="0">
                <a:latin typeface="Arial" panose="020B0604020202020204" pitchFamily="34" charset="0"/>
                <a:cs typeface="Arial" panose="020B0604020202020204" pitchFamily="34" charset="0"/>
                <a:sym typeface="Wingdings" panose="05000000000000000000" pitchFamily="2" charset="2"/>
              </a:rPr>
              <a:t>Fazit:</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sym typeface="Wingdings" panose="05000000000000000000" pitchFamily="2" charset="2"/>
              </a:rPr>
              <a:t>Es gibt </a:t>
            </a:r>
            <a:r>
              <a:rPr lang="de-DE" sz="2000" b="1" dirty="0">
                <a:latin typeface="Arial" panose="020B0604020202020204" pitchFamily="34" charset="0"/>
                <a:cs typeface="Arial" panose="020B0604020202020204" pitchFamily="34" charset="0"/>
              </a:rPr>
              <a:t>kein ideales </a:t>
            </a:r>
            <a:r>
              <a:rPr lang="de-DE" sz="2000" b="1" dirty="0" err="1">
                <a:latin typeface="Arial" panose="020B0604020202020204" pitchFamily="34" charset="0"/>
                <a:cs typeface="Arial" panose="020B0604020202020204" pitchFamily="34" charset="0"/>
              </a:rPr>
              <a:t>Mindset</a:t>
            </a:r>
            <a:r>
              <a:rPr lang="de-DE" sz="2000" b="1"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für eine hybride Welt</a:t>
            </a:r>
          </a:p>
          <a:p>
            <a:pPr marL="342900" indent="-342900">
              <a:buFont typeface="Wingdings" panose="05000000000000000000" pitchFamily="2" charset="2"/>
              <a:buChar char="Ø"/>
            </a:pPr>
            <a:r>
              <a:rPr lang="de-DE" sz="2000" b="1" dirty="0">
                <a:latin typeface="Arial" panose="020B0604020202020204" pitchFamily="34" charset="0"/>
                <a:cs typeface="Arial" panose="020B0604020202020204" pitchFamily="34" charset="0"/>
              </a:rPr>
              <a:t>Offen sein </a:t>
            </a:r>
            <a:r>
              <a:rPr lang="de-DE" sz="2000" dirty="0">
                <a:latin typeface="Arial" panose="020B0604020202020204" pitchFamily="34" charset="0"/>
                <a:cs typeface="Arial" panose="020B0604020202020204" pitchFamily="34" charset="0"/>
              </a:rPr>
              <a:t>für Veränderungen und sein eigenes Handeln hinterfragen</a:t>
            </a:r>
          </a:p>
        </p:txBody>
      </p:sp>
    </p:spTree>
    <p:extLst>
      <p:ext uri="{BB962C8B-B14F-4D97-AF65-F5344CB8AC3E}">
        <p14:creationId xmlns:p14="http://schemas.microsoft.com/office/powerpoint/2010/main" val="38674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3384" y="443031"/>
            <a:ext cx="8088264" cy="954107"/>
          </a:xfrm>
          <a:prstGeom prst="rect">
            <a:avLst/>
          </a:prstGeom>
        </p:spPr>
        <p:txBody>
          <a:bodyPr wrap="square">
            <a:spAutoFit/>
          </a:bodyPr>
          <a:lstStyle/>
          <a:p>
            <a:r>
              <a:rPr lang="de-DE" sz="2800" dirty="0">
                <a:latin typeface="Arial" panose="020B0604020202020204" pitchFamily="34" charset="0"/>
                <a:cs typeface="Arial" panose="020B0604020202020204" pitchFamily="34" charset="0"/>
              </a:rPr>
              <a:t>05 Individuelles </a:t>
            </a:r>
            <a:r>
              <a:rPr lang="de-DE" sz="2800" dirty="0" err="1">
                <a:latin typeface="Arial" panose="020B0604020202020204" pitchFamily="34" charset="0"/>
                <a:cs typeface="Arial" panose="020B0604020202020204" pitchFamily="34" charset="0"/>
              </a:rPr>
              <a:t>Mindset</a:t>
            </a:r>
            <a:endParaRPr lang="de-DE" sz="2800">
              <a:latin typeface="Arial" panose="020B0604020202020204" pitchFamily="34" charset="0"/>
              <a:cs typeface="Arial" panose="020B0604020202020204" pitchFamily="34" charset="0"/>
            </a:endParaRPr>
          </a:p>
          <a:p>
            <a:r>
              <a:rPr lang="de-DE" sz="2800">
                <a:solidFill>
                  <a:schemeClr val="dk1"/>
                </a:solidFill>
                <a:latin typeface="Arial" panose="020B0604020202020204" pitchFamily="34" charset="0"/>
                <a:cs typeface="Arial" panose="020B0604020202020204" pitchFamily="34" charset="0"/>
              </a:rPr>
              <a:t>Nützliche Eigenschaften</a:t>
            </a:r>
            <a:endParaRPr lang="de-DE" sz="2800">
              <a:solidFill>
                <a:schemeClr val="dk1"/>
              </a:solidFill>
              <a:latin typeface="Arial" panose="020B0604020202020204" pitchFamily="34" charset="0"/>
              <a:ea typeface="+mj-ea"/>
              <a:cs typeface="Arial" panose="020B0604020202020204" pitchFamily="34" charset="0"/>
            </a:endParaRPr>
          </a:p>
        </p:txBody>
      </p:sp>
      <p:cxnSp>
        <p:nvCxnSpPr>
          <p:cNvPr id="7" name="Straight Connector 14"/>
          <p:cNvCxnSpPr/>
          <p:nvPr/>
        </p:nvCxnSpPr>
        <p:spPr>
          <a:xfrm>
            <a:off x="2016927" y="1536961"/>
            <a:ext cx="0" cy="456856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15"/>
          <p:cNvCxnSpPr/>
          <p:nvPr/>
        </p:nvCxnSpPr>
        <p:spPr>
          <a:xfrm flipH="1">
            <a:off x="1782348" y="1775170"/>
            <a:ext cx="838400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Abgerundetes Rechteck 8"/>
          <p:cNvSpPr/>
          <p:nvPr/>
        </p:nvSpPr>
        <p:spPr>
          <a:xfrm>
            <a:off x="5591510" y="1917626"/>
            <a:ext cx="3240000" cy="3620930"/>
          </a:xfrm>
          <a:prstGeom prst="roundRect">
            <a:avLst>
              <a:gd name="adj" fmla="val 10780"/>
            </a:avLst>
          </a:prstGeom>
          <a:solidFill>
            <a:schemeClr val="bg1"/>
          </a:solidFill>
          <a:ln w="0">
            <a:solidFill>
              <a:srgbClr val="FFDE7C">
                <a:alpha val="46000"/>
              </a:srgbClr>
            </a:solidFill>
          </a:ln>
          <a:effectLst>
            <a:outerShdw blurRad="50800" dist="38100" dir="2700000" algn="tl" rotWithShape="0">
              <a:prstClr val="black">
                <a:alpha val="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r>
              <a:rPr lang="de-DE" sz="2000" b="1" dirty="0">
                <a:latin typeface="Arial" panose="020B0604020202020204" pitchFamily="34" charset="0"/>
                <a:cs typeface="Arial" panose="020B0604020202020204" pitchFamily="34" charset="0"/>
              </a:rPr>
              <a:t>Mitarbeiter</a:t>
            </a:r>
          </a:p>
          <a:p>
            <a:pPr algn="ctr"/>
            <a:endParaRPr lang="de-DE" sz="2000" dirty="0">
              <a:latin typeface="Arial" panose="020B0604020202020204" pitchFamily="34" charset="0"/>
              <a:cs typeface="Arial" panose="020B0604020202020204" pitchFamily="34" charset="0"/>
            </a:endParaRPr>
          </a:p>
          <a:p>
            <a:pPr algn="ctr"/>
            <a:r>
              <a:rPr lang="de-DE" sz="2000" dirty="0">
                <a:latin typeface="Arial" panose="020B0604020202020204" pitchFamily="34" charset="0"/>
                <a:cs typeface="Arial" panose="020B0604020202020204" pitchFamily="34" charset="0"/>
              </a:rPr>
              <a:t>Kreativität</a:t>
            </a:r>
          </a:p>
          <a:p>
            <a:pPr algn="ctr"/>
            <a:endParaRPr lang="de-DE" sz="2000" dirty="0">
              <a:latin typeface="Arial" panose="020B0604020202020204" pitchFamily="34" charset="0"/>
              <a:cs typeface="Arial" panose="020B0604020202020204" pitchFamily="34" charset="0"/>
            </a:endParaRPr>
          </a:p>
          <a:p>
            <a:pPr algn="ctr"/>
            <a:r>
              <a:rPr lang="de-DE" sz="2000" dirty="0">
                <a:latin typeface="Arial" panose="020B0604020202020204" pitchFamily="34" charset="0"/>
                <a:cs typeface="Arial" panose="020B0604020202020204" pitchFamily="34" charset="0"/>
              </a:rPr>
              <a:t>Eigenverantwortung</a:t>
            </a:r>
          </a:p>
          <a:p>
            <a:pPr algn="ctr"/>
            <a:endParaRPr lang="de-DE" sz="2000" dirty="0">
              <a:latin typeface="Arial" panose="020B0604020202020204" pitchFamily="34" charset="0"/>
              <a:cs typeface="Arial" panose="020B0604020202020204" pitchFamily="34" charset="0"/>
            </a:endParaRPr>
          </a:p>
          <a:p>
            <a:pPr algn="ctr"/>
            <a:r>
              <a:rPr lang="de-DE" sz="2000" dirty="0">
                <a:latin typeface="Arial" panose="020B0604020202020204" pitchFamily="34" charset="0"/>
                <a:cs typeface="Arial" panose="020B0604020202020204" pitchFamily="34" charset="0"/>
              </a:rPr>
              <a:t>Offenheit</a:t>
            </a:r>
          </a:p>
        </p:txBody>
      </p:sp>
      <p:sp>
        <p:nvSpPr>
          <p:cNvPr id="11" name="Abgerundetes Rechteck 10"/>
          <p:cNvSpPr/>
          <p:nvPr/>
        </p:nvSpPr>
        <p:spPr>
          <a:xfrm>
            <a:off x="2145085" y="1917626"/>
            <a:ext cx="3240000" cy="3620930"/>
          </a:xfrm>
          <a:prstGeom prst="roundRect">
            <a:avLst>
              <a:gd name="adj" fmla="val 10780"/>
            </a:avLst>
          </a:prstGeom>
          <a:solidFill>
            <a:schemeClr val="bg1"/>
          </a:solidFill>
          <a:ln w="0">
            <a:solidFill>
              <a:srgbClr val="FFDE7C">
                <a:alpha val="46000"/>
              </a:srgbClr>
            </a:solidFill>
          </a:ln>
          <a:effectLst>
            <a:outerShdw blurRad="50800" dist="38100" dir="2700000" algn="tl" rotWithShape="0">
              <a:prstClr val="black">
                <a:alpha val="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r>
              <a:rPr lang="de-DE" sz="2000" b="1" dirty="0">
                <a:latin typeface="Arial" panose="020B0604020202020204" pitchFamily="34" charset="0"/>
                <a:cs typeface="Arial" panose="020B0604020202020204" pitchFamily="34" charset="0"/>
              </a:rPr>
              <a:t>Führungskraft</a:t>
            </a:r>
          </a:p>
          <a:p>
            <a:pPr algn="ctr"/>
            <a:endParaRPr lang="de-DE" sz="2000" b="1" dirty="0">
              <a:latin typeface="Arial" panose="020B0604020202020204" pitchFamily="34" charset="0"/>
              <a:cs typeface="Arial" panose="020B0604020202020204" pitchFamily="34" charset="0"/>
            </a:endParaRPr>
          </a:p>
          <a:p>
            <a:pPr algn="ctr"/>
            <a:r>
              <a:rPr lang="de-DE" sz="2000" dirty="0">
                <a:latin typeface="Arial" panose="020B0604020202020204" pitchFamily="34" charset="0"/>
                <a:cs typeface="Arial" panose="020B0604020202020204" pitchFamily="34" charset="0"/>
              </a:rPr>
              <a:t>Demut</a:t>
            </a:r>
          </a:p>
          <a:p>
            <a:pPr algn="ctr"/>
            <a:endParaRPr lang="de-DE" sz="2000" dirty="0">
              <a:latin typeface="Arial" panose="020B0604020202020204" pitchFamily="34" charset="0"/>
              <a:cs typeface="Arial" panose="020B0604020202020204" pitchFamily="34" charset="0"/>
            </a:endParaRPr>
          </a:p>
          <a:p>
            <a:pPr algn="ctr"/>
            <a:r>
              <a:rPr lang="de-DE" sz="2000" dirty="0">
                <a:latin typeface="Arial" panose="020B0604020202020204" pitchFamily="34" charset="0"/>
                <a:cs typeface="Arial" panose="020B0604020202020204" pitchFamily="34" charset="0"/>
              </a:rPr>
              <a:t>Klarheit</a:t>
            </a:r>
          </a:p>
          <a:p>
            <a:pPr algn="ctr"/>
            <a:endParaRPr lang="de-DE" sz="2000" dirty="0">
              <a:latin typeface="Arial" panose="020B0604020202020204" pitchFamily="34" charset="0"/>
              <a:cs typeface="Arial" panose="020B0604020202020204" pitchFamily="34" charset="0"/>
            </a:endParaRPr>
          </a:p>
          <a:p>
            <a:pPr algn="ctr"/>
            <a:r>
              <a:rPr lang="de-DE" sz="2000" dirty="0">
                <a:latin typeface="Arial" panose="020B0604020202020204" pitchFamily="34" charset="0"/>
                <a:cs typeface="Arial" panose="020B0604020202020204" pitchFamily="34" charset="0"/>
              </a:rPr>
              <a:t>Situatives Gespür</a:t>
            </a:r>
          </a:p>
        </p:txBody>
      </p:sp>
      <p:sp>
        <p:nvSpPr>
          <p:cNvPr id="12" name="Abgerundetes Rechteck 11"/>
          <p:cNvSpPr/>
          <p:nvPr/>
        </p:nvSpPr>
        <p:spPr>
          <a:xfrm>
            <a:off x="2138852" y="4333215"/>
            <a:ext cx="6692657" cy="1205341"/>
          </a:xfrm>
          <a:prstGeom prst="roundRect">
            <a:avLst>
              <a:gd name="adj" fmla="val 10780"/>
            </a:avLst>
          </a:prstGeom>
          <a:solidFill>
            <a:srgbClr val="C7D4ED">
              <a:alpha val="10000"/>
            </a:srgbClr>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r>
              <a:rPr lang="de-DE" sz="2000">
                <a:latin typeface="Arial" panose="020B0604020202020204" pitchFamily="34" charset="0"/>
                <a:cs typeface="Arial" panose="020B0604020202020204" pitchFamily="34" charset="0"/>
              </a:rPr>
              <a:t>Leidenschaft</a:t>
            </a:r>
          </a:p>
          <a:p>
            <a:pPr algn="ctr"/>
            <a:endParaRPr lang="de-DE" sz="2000">
              <a:latin typeface="Arial" panose="020B0604020202020204" pitchFamily="34" charset="0"/>
              <a:cs typeface="Arial" panose="020B0604020202020204" pitchFamily="34" charset="0"/>
            </a:endParaRPr>
          </a:p>
          <a:p>
            <a:pPr algn="ctr"/>
            <a:r>
              <a:rPr lang="de-DE" sz="2000">
                <a:latin typeface="Arial" panose="020B0604020202020204" pitchFamily="34" charset="0"/>
                <a:cs typeface="Arial" panose="020B0604020202020204" pitchFamily="34" charset="0"/>
              </a:rPr>
              <a:t>Vertrauen</a:t>
            </a:r>
          </a:p>
          <a:p>
            <a:pPr algn="ctr"/>
            <a:endParaRPr lang="de-DE" sz="2000">
              <a:latin typeface="Arial" panose="020B0604020202020204" pitchFamily="34" charset="0"/>
              <a:cs typeface="Arial" panose="020B0604020202020204" pitchFamily="34" charset="0"/>
            </a:endParaRPr>
          </a:p>
        </p:txBody>
      </p:sp>
      <p:grpSp>
        <p:nvGrpSpPr>
          <p:cNvPr id="14" name="Gruppieren 13"/>
          <p:cNvGrpSpPr>
            <a:grpSpLocks noChangeAspect="1"/>
          </p:cNvGrpSpPr>
          <p:nvPr/>
        </p:nvGrpSpPr>
        <p:grpSpPr>
          <a:xfrm>
            <a:off x="4789880" y="510415"/>
            <a:ext cx="835488" cy="835488"/>
            <a:chOff x="1401849" y="2282376"/>
            <a:chExt cx="548640" cy="548640"/>
          </a:xfrm>
          <a:effectLst>
            <a:outerShdw blurRad="63500" sx="102000" sy="102000" algn="ctr" rotWithShape="0">
              <a:prstClr val="black">
                <a:alpha val="40000"/>
              </a:prstClr>
            </a:outerShdw>
          </a:effectLst>
        </p:grpSpPr>
        <p:sp>
          <p:nvSpPr>
            <p:cNvPr id="15"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16"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8254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dirty="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1324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6"/>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15"/>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B6E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5400600" cy="4394999"/>
          </a:xfrm>
          <a:solidFill>
            <a:srgbClr val="A0B6E0"/>
          </a:solidFill>
        </p:spPr>
        <p:txBody>
          <a:bodyPr/>
          <a:lstStyle/>
          <a:p>
            <a:pPr marL="0" indent="0">
              <a:buNone/>
            </a:pPr>
            <a:endParaRPr lang="de-DE"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Futura Medium" panose="020B0602020204020303"/>
            </a:endParaRPr>
          </a:p>
          <a:p>
            <a:pPr marL="0" indent="0">
              <a:buNone/>
            </a:pPr>
            <a:endParaRPr lang="de-DE" dirty="0">
              <a:latin typeface="Arial" panose="020B0604020202020204" pitchFamily="34" charset="0"/>
              <a:cs typeface="Futura Medium" panose="020B0602020204020303"/>
            </a:endParaRPr>
          </a:p>
          <a:p>
            <a:pPr marL="0" indent="0">
              <a:buNone/>
            </a:pPr>
            <a:r>
              <a:rPr lang="de-DE" dirty="0" err="1">
                <a:latin typeface="Arial" panose="020B0604020202020204" pitchFamily="34" charset="0"/>
                <a:cs typeface="Futura Medium" panose="020B0602020204020303"/>
              </a:rPr>
              <a:t>Mitarbeiter:innen</a:t>
            </a:r>
            <a:r>
              <a:rPr lang="de-DE" dirty="0">
                <a:latin typeface="Arial" panose="020B0604020202020204" pitchFamily="34" charset="0"/>
                <a:cs typeface="Futura Medium" panose="020B0602020204020303"/>
              </a:rPr>
              <a:t> auf die Reise in die hybride Zukunft mitnehmen</a:t>
            </a:r>
          </a:p>
        </p:txBody>
      </p:sp>
      <p:sp>
        <p:nvSpPr>
          <p:cNvPr id="4" name="Rechteck 3"/>
          <p:cNvSpPr/>
          <p:nvPr/>
        </p:nvSpPr>
        <p:spPr>
          <a:xfrm>
            <a:off x="1054646" y="443031"/>
            <a:ext cx="9793088" cy="1323439"/>
          </a:xfrm>
          <a:prstGeom prst="rect">
            <a:avLst/>
          </a:prstGeom>
        </p:spPr>
        <p:txBody>
          <a:bodyPr wrap="square">
            <a:spAutoFit/>
          </a:bodyPr>
          <a:lstStyle/>
          <a:p>
            <a:r>
              <a:rPr lang="de-DE" sz="4400">
                <a:solidFill>
                  <a:schemeClr val="bg2">
                    <a:lumMod val="10000"/>
                  </a:schemeClr>
                </a:solidFill>
                <a:latin typeface="Arial" panose="020B0604020202020204" pitchFamily="34" charset="0"/>
                <a:cs typeface="Arial" panose="020B0604020202020204" pitchFamily="34" charset="0"/>
              </a:rPr>
              <a:t>06 ADKAR und Story </a:t>
            </a:r>
            <a:r>
              <a:rPr lang="de-DE" sz="4400" err="1">
                <a:solidFill>
                  <a:schemeClr val="bg2">
                    <a:lumMod val="10000"/>
                  </a:schemeClr>
                </a:solidFill>
                <a:latin typeface="Arial" panose="020B0604020202020204" pitchFamily="34" charset="0"/>
                <a:cs typeface="Arial" panose="020B0604020202020204" pitchFamily="34" charset="0"/>
              </a:rPr>
              <a:t>Telling</a:t>
            </a:r>
            <a:r>
              <a:rPr lang="de-DE" sz="4400">
                <a:solidFill>
                  <a:schemeClr val="bg2">
                    <a:lumMod val="10000"/>
                  </a:schemeClr>
                </a:solidFill>
                <a:latin typeface="Arial" panose="020B0604020202020204" pitchFamily="34" charset="0"/>
                <a:cs typeface="Arial" panose="020B0604020202020204" pitchFamily="34" charset="0"/>
              </a:rPr>
              <a:t>  </a:t>
            </a:r>
            <a:endParaRPr lang="de-DE" sz="4400" kern="0">
              <a:solidFill>
                <a:schemeClr val="bg2">
                  <a:lumMod val="10000"/>
                </a:schemeClr>
              </a:solidFill>
              <a:latin typeface="Arial" panose="020B0604020202020204" pitchFamily="34" charset="0"/>
              <a:cs typeface="Arial" panose="020B0604020202020204" pitchFamily="34" charset="0"/>
            </a:endParaRPr>
          </a:p>
          <a:p>
            <a:r>
              <a:rPr lang="de-DE" sz="3600">
                <a:latin typeface="Arial" panose="020B0604020202020204" pitchFamily="34" charset="0"/>
                <a:cs typeface="Arial" panose="020B0604020202020204" pitchFamily="34" charset="0"/>
              </a:rPr>
              <a:t>Ziele und Spielregeln</a:t>
            </a:r>
          </a:p>
        </p:txBody>
      </p:sp>
      <p:pic>
        <p:nvPicPr>
          <p:cNvPr id="5" name="Grafik 4"/>
          <p:cNvPicPr>
            <a:picLocks noChangeAspect="1"/>
          </p:cNvPicPr>
          <p:nvPr/>
        </p:nvPicPr>
        <p:blipFill>
          <a:blip r:embed="rId3"/>
          <a:stretch>
            <a:fillRect/>
          </a:stretch>
        </p:blipFill>
        <p:spPr>
          <a:xfrm>
            <a:off x="6455247" y="2853730"/>
            <a:ext cx="4824536" cy="3324662"/>
          </a:xfrm>
          <a:prstGeom prst="rect">
            <a:avLst/>
          </a:prstGeom>
        </p:spPr>
      </p:pic>
    </p:spTree>
    <p:extLst>
      <p:ext uri="{BB962C8B-B14F-4D97-AF65-F5344CB8AC3E}">
        <p14:creationId xmlns:p14="http://schemas.microsoft.com/office/powerpoint/2010/main" val="2122538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126654" y="443031"/>
            <a:ext cx="9577064" cy="954107"/>
          </a:xfrm>
          <a:prstGeom prst="rect">
            <a:avLst/>
          </a:prstGeom>
        </p:spPr>
        <p:txBody>
          <a:bodyPr wrap="square">
            <a:spAutoFit/>
          </a:bodyPr>
          <a:lstStyle/>
          <a:p>
            <a:r>
              <a:rPr lang="en-GB" sz="2800" dirty="0">
                <a:latin typeface="Arial" panose="020B0604020202020204" pitchFamily="34" charset="0"/>
                <a:ea typeface="+mj-ea"/>
                <a:cs typeface="Arial" panose="020B0604020202020204" pitchFamily="34" charset="0"/>
              </a:rPr>
              <a:t>06 ADKAR und Story Telling</a:t>
            </a:r>
            <a:br>
              <a:rPr lang="en-GB" sz="2800" dirty="0">
                <a:latin typeface="Arial" panose="020B0604020202020204" pitchFamily="34" charset="0"/>
                <a:ea typeface="+mj-ea"/>
                <a:cs typeface="Arial" panose="020B0604020202020204" pitchFamily="34" charset="0"/>
              </a:rPr>
            </a:br>
            <a:r>
              <a:rPr lang="en-GB" sz="2800" dirty="0">
                <a:latin typeface="Arial" panose="020B0604020202020204" pitchFamily="34" charset="0"/>
                <a:ea typeface="+mj-ea"/>
                <a:cs typeface="Arial" panose="020B0604020202020204" pitchFamily="34" charset="0"/>
              </a:rPr>
              <a:t>ADKAR </a:t>
            </a:r>
            <a:r>
              <a:rPr lang="en-GB" sz="2800" dirty="0" err="1">
                <a:latin typeface="Arial" panose="020B0604020202020204" pitchFamily="34" charset="0"/>
                <a:ea typeface="+mj-ea"/>
                <a:cs typeface="Arial" panose="020B0604020202020204" pitchFamily="34" charset="0"/>
              </a:rPr>
              <a:t>als</a:t>
            </a:r>
            <a:r>
              <a:rPr lang="en-GB" sz="2800" dirty="0">
                <a:latin typeface="Arial" panose="020B0604020202020204" pitchFamily="34" charset="0"/>
                <a:ea typeface="+mj-ea"/>
                <a:cs typeface="Arial" panose="020B0604020202020204" pitchFamily="34" charset="0"/>
              </a:rPr>
              <a:t> Framework </a:t>
            </a:r>
            <a:r>
              <a:rPr lang="en-GB" sz="2800" dirty="0" err="1">
                <a:latin typeface="Arial" panose="020B0604020202020204" pitchFamily="34" charset="0"/>
                <a:ea typeface="+mj-ea"/>
                <a:cs typeface="Arial" panose="020B0604020202020204" pitchFamily="34" charset="0"/>
              </a:rPr>
              <a:t>für</a:t>
            </a:r>
            <a:r>
              <a:rPr lang="en-GB" sz="2800" dirty="0">
                <a:latin typeface="Arial" panose="020B0604020202020204" pitchFamily="34" charset="0"/>
                <a:ea typeface="+mj-ea"/>
                <a:cs typeface="Arial" panose="020B0604020202020204" pitchFamily="34" charset="0"/>
              </a:rPr>
              <a:t> die </a:t>
            </a:r>
            <a:r>
              <a:rPr lang="en-GB" sz="2800" dirty="0" err="1">
                <a:latin typeface="Arial" panose="020B0604020202020204" pitchFamily="34" charset="0"/>
                <a:ea typeface="+mj-ea"/>
                <a:cs typeface="Arial" panose="020B0604020202020204" pitchFamily="34" charset="0"/>
              </a:rPr>
              <a:t>Veränderung</a:t>
            </a:r>
            <a:r>
              <a:rPr lang="en-GB" sz="2800" dirty="0">
                <a:latin typeface="Arial" panose="020B0604020202020204" pitchFamily="34" charset="0"/>
                <a:ea typeface="+mj-ea"/>
                <a:cs typeface="Arial" panose="020B0604020202020204" pitchFamily="34" charset="0"/>
              </a:rPr>
              <a:t> des Mindsets</a:t>
            </a:r>
            <a:endParaRPr lang="de-DE" sz="2800" dirty="0">
              <a:latin typeface="Arial" panose="020B0604020202020204" pitchFamily="34" charset="0"/>
              <a:ea typeface="+mj-ea"/>
              <a:cs typeface="Arial" panose="020B0604020202020204" pitchFamily="34" charset="0"/>
            </a:endParaRPr>
          </a:p>
        </p:txBody>
      </p:sp>
      <p:grpSp>
        <p:nvGrpSpPr>
          <p:cNvPr id="6" name="Gruppieren 5"/>
          <p:cNvGrpSpPr>
            <a:grpSpLocks noChangeAspect="1"/>
          </p:cNvGrpSpPr>
          <p:nvPr/>
        </p:nvGrpSpPr>
        <p:grpSpPr>
          <a:xfrm>
            <a:off x="10501998" y="333450"/>
            <a:ext cx="835488" cy="835488"/>
            <a:chOff x="1401849" y="2282376"/>
            <a:chExt cx="548640" cy="548640"/>
          </a:xfrm>
          <a:effectLst>
            <a:outerShdw blurRad="63500" sx="102000" sy="102000" algn="ctr" rotWithShape="0">
              <a:prstClr val="black">
                <a:alpha val="40000"/>
              </a:prstClr>
            </a:outerShdw>
          </a:effectLst>
        </p:grpSpPr>
        <p:sp>
          <p:nvSpPr>
            <p:cNvPr id="7"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8"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grpSp>
        <p:nvGrpSpPr>
          <p:cNvPr id="9" name="Group 8">
            <a:extLst>
              <a:ext uri="{FF2B5EF4-FFF2-40B4-BE49-F238E27FC236}">
                <a16:creationId xmlns:a16="http://schemas.microsoft.com/office/drawing/2014/main" id="{B6498CAB-EA17-5348-AEDD-5946472F6752}"/>
              </a:ext>
            </a:extLst>
          </p:cNvPr>
          <p:cNvGrpSpPr/>
          <p:nvPr/>
        </p:nvGrpSpPr>
        <p:grpSpPr>
          <a:xfrm>
            <a:off x="1127384" y="1506719"/>
            <a:ext cx="9746162" cy="5284326"/>
            <a:chOff x="335360" y="1390793"/>
            <a:chExt cx="9746162" cy="5284326"/>
          </a:xfrm>
        </p:grpSpPr>
        <p:grpSp>
          <p:nvGrpSpPr>
            <p:cNvPr id="10" name="Gruppieren 5">
              <a:extLst>
                <a:ext uri="{FF2B5EF4-FFF2-40B4-BE49-F238E27FC236}">
                  <a16:creationId xmlns:a16="http://schemas.microsoft.com/office/drawing/2014/main" id="{9BC7A704-421C-B64B-BB9E-DDFFFE3DD8D3}"/>
                </a:ext>
              </a:extLst>
            </p:cNvPr>
            <p:cNvGrpSpPr/>
            <p:nvPr/>
          </p:nvGrpSpPr>
          <p:grpSpPr>
            <a:xfrm>
              <a:off x="917874" y="1398788"/>
              <a:ext cx="2088232" cy="3821604"/>
              <a:chOff x="939383" y="1398788"/>
              <a:chExt cx="2088232" cy="3821604"/>
            </a:xfrm>
          </p:grpSpPr>
          <p:sp>
            <p:nvSpPr>
              <p:cNvPr id="20" name="Rechteck 7">
                <a:extLst>
                  <a:ext uri="{FF2B5EF4-FFF2-40B4-BE49-F238E27FC236}">
                    <a16:creationId xmlns:a16="http://schemas.microsoft.com/office/drawing/2014/main" id="{5B22AC73-2523-304E-87B0-071AB5E8C960}"/>
                  </a:ext>
                </a:extLst>
              </p:cNvPr>
              <p:cNvSpPr/>
              <p:nvPr/>
            </p:nvSpPr>
            <p:spPr>
              <a:xfrm>
                <a:off x="939383" y="1398788"/>
                <a:ext cx="2088232" cy="663192"/>
              </a:xfrm>
              <a:prstGeom prst="rect">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chemeClr val="tx1"/>
                    </a:solidFill>
                    <a:effectLst/>
                    <a:uLnTx/>
                    <a:uFillTx/>
                    <a:latin typeface="Arial"/>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Arial"/>
                  </a:rPr>
                  <a:t>Awareness</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21" name="Rechteck 33">
                <a:extLst>
                  <a:ext uri="{FF2B5EF4-FFF2-40B4-BE49-F238E27FC236}">
                    <a16:creationId xmlns:a16="http://schemas.microsoft.com/office/drawing/2014/main" id="{B3754F60-99AD-AE4A-8535-70352C7D333A}"/>
                  </a:ext>
                </a:extLst>
              </p:cNvPr>
              <p:cNvSpPr/>
              <p:nvPr/>
            </p:nvSpPr>
            <p:spPr>
              <a:xfrm>
                <a:off x="939383" y="2188391"/>
                <a:ext cx="2088232" cy="663192"/>
              </a:xfrm>
              <a:prstGeom prst="rect">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dirty="0">
                    <a:solidFill>
                      <a:schemeClr val="tx1"/>
                    </a:solidFill>
                    <a:latin typeface="Arial"/>
                  </a:rPr>
                  <a:t>D</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err="1">
                    <a:solidFill>
                      <a:schemeClr val="tx1"/>
                    </a:solidFill>
                    <a:latin typeface="Arial"/>
                  </a:rPr>
                  <a:t>Desire</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22" name="Rechteck 35">
                <a:extLst>
                  <a:ext uri="{FF2B5EF4-FFF2-40B4-BE49-F238E27FC236}">
                    <a16:creationId xmlns:a16="http://schemas.microsoft.com/office/drawing/2014/main" id="{EE44D3E8-FAAB-814A-BAC5-89DCC8EB584F}"/>
                  </a:ext>
                </a:extLst>
              </p:cNvPr>
              <p:cNvSpPr/>
              <p:nvPr/>
            </p:nvSpPr>
            <p:spPr>
              <a:xfrm>
                <a:off x="939383" y="2977994"/>
                <a:ext cx="2088232" cy="663192"/>
              </a:xfrm>
              <a:prstGeom prst="rect">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noProof="0" dirty="0">
                    <a:solidFill>
                      <a:schemeClr val="tx1"/>
                    </a:solidFill>
                    <a:latin typeface="Arial"/>
                  </a:rPr>
                  <a:t>K</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a:solidFill>
                      <a:schemeClr val="tx1"/>
                    </a:solidFill>
                    <a:latin typeface="Arial"/>
                  </a:rPr>
                  <a:t>Knowledge</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23" name="Rechteck 37">
                <a:extLst>
                  <a:ext uri="{FF2B5EF4-FFF2-40B4-BE49-F238E27FC236}">
                    <a16:creationId xmlns:a16="http://schemas.microsoft.com/office/drawing/2014/main" id="{DCF3D611-62BD-7947-8ABB-9F024B45EA3A}"/>
                  </a:ext>
                </a:extLst>
              </p:cNvPr>
              <p:cNvSpPr/>
              <p:nvPr/>
            </p:nvSpPr>
            <p:spPr>
              <a:xfrm>
                <a:off x="939383" y="3767597"/>
                <a:ext cx="2088232" cy="663192"/>
              </a:xfrm>
              <a:prstGeom prst="rect">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dirty="0">
                    <a:solidFill>
                      <a:schemeClr val="tx1"/>
                    </a:solidFill>
                    <a:latin typeface="Arial"/>
                  </a:rPr>
                  <a:t>A</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err="1">
                    <a:solidFill>
                      <a:schemeClr val="tx1"/>
                    </a:solidFill>
                    <a:latin typeface="Arial"/>
                  </a:rPr>
                  <a:t>Ability</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24" name="Rechteck 40">
                <a:extLst>
                  <a:ext uri="{FF2B5EF4-FFF2-40B4-BE49-F238E27FC236}">
                    <a16:creationId xmlns:a16="http://schemas.microsoft.com/office/drawing/2014/main" id="{8B299349-D7A1-9A49-A22F-9E50E543375F}"/>
                  </a:ext>
                </a:extLst>
              </p:cNvPr>
              <p:cNvSpPr/>
              <p:nvPr/>
            </p:nvSpPr>
            <p:spPr>
              <a:xfrm>
                <a:off x="939383" y="4557200"/>
                <a:ext cx="2088232" cy="663192"/>
              </a:xfrm>
              <a:prstGeom prst="rect">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noProof="0" dirty="0">
                    <a:solidFill>
                      <a:schemeClr val="tx1"/>
                    </a:solidFill>
                    <a:latin typeface="Arial"/>
                  </a:rPr>
                  <a:t>R</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a:solidFill>
                      <a:schemeClr val="tx1"/>
                    </a:solidFill>
                    <a:latin typeface="Arial"/>
                  </a:rPr>
                  <a:t>Reinforcement</a:t>
                </a:r>
                <a:endParaRPr kumimoji="0" lang="de-DE" sz="1100" b="0" i="0" u="none" strike="noStrike" kern="1200" cap="none" spc="0" normalizeH="0" baseline="0" noProof="0" dirty="0">
                  <a:ln>
                    <a:noFill/>
                  </a:ln>
                  <a:solidFill>
                    <a:schemeClr val="tx1"/>
                  </a:solidFill>
                  <a:effectLst/>
                  <a:uLnTx/>
                  <a:uFillTx/>
                  <a:latin typeface="Arial"/>
                </a:endParaRPr>
              </a:p>
            </p:txBody>
          </p:sp>
        </p:grpSp>
        <p:grpSp>
          <p:nvGrpSpPr>
            <p:cNvPr id="11" name="Gruppieren 4">
              <a:extLst>
                <a:ext uri="{FF2B5EF4-FFF2-40B4-BE49-F238E27FC236}">
                  <a16:creationId xmlns:a16="http://schemas.microsoft.com/office/drawing/2014/main" id="{0E117E27-02DA-BD4E-99CD-B0D508104C01}"/>
                </a:ext>
              </a:extLst>
            </p:cNvPr>
            <p:cNvGrpSpPr/>
            <p:nvPr/>
          </p:nvGrpSpPr>
          <p:grpSpPr>
            <a:xfrm>
              <a:off x="3134271" y="1398788"/>
              <a:ext cx="6364737" cy="3821604"/>
              <a:chOff x="3145026" y="1398788"/>
              <a:chExt cx="6364737" cy="3821604"/>
            </a:xfrm>
          </p:grpSpPr>
          <p:sp>
            <p:nvSpPr>
              <p:cNvPr id="15" name="Rechteck 28">
                <a:extLst>
                  <a:ext uri="{FF2B5EF4-FFF2-40B4-BE49-F238E27FC236}">
                    <a16:creationId xmlns:a16="http://schemas.microsoft.com/office/drawing/2014/main" id="{433A1143-0017-A740-ABCF-376505DFB121}"/>
                  </a:ext>
                </a:extLst>
              </p:cNvPr>
              <p:cNvSpPr/>
              <p:nvPr/>
            </p:nvSpPr>
            <p:spPr>
              <a:xfrm>
                <a:off x="3145027" y="1398788"/>
                <a:ext cx="6364736" cy="663192"/>
              </a:xfrm>
              <a:prstGeom prst="rect">
                <a:avLst/>
              </a:prstGeom>
              <a:noFill/>
              <a:ln w="28575">
                <a:solidFill>
                  <a:srgbClr val="C7D4E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Arial"/>
                  </a:rPr>
                  <a:t>Bewusstsein über die Notwendigkeit </a:t>
                </a:r>
                <a:r>
                  <a:rPr lang="de-DE" sz="1200" dirty="0">
                    <a:solidFill>
                      <a:schemeClr val="tx1"/>
                    </a:solidFill>
                    <a:latin typeface="Arial"/>
                  </a:rPr>
                  <a:t>des Wandels entwickeln</a:t>
                </a:r>
                <a:endParaRPr kumimoji="0" lang="de-DE" sz="2000" b="0" i="0" u="none" strike="noStrike" kern="1200" cap="none" spc="0" normalizeH="0" baseline="0" noProof="0" dirty="0">
                  <a:ln>
                    <a:noFill/>
                  </a:ln>
                  <a:solidFill>
                    <a:schemeClr val="tx1"/>
                  </a:solidFill>
                  <a:effectLst/>
                  <a:uLnTx/>
                  <a:uFillTx/>
                  <a:latin typeface="Arial"/>
                </a:endParaRPr>
              </a:p>
            </p:txBody>
          </p:sp>
          <p:sp>
            <p:nvSpPr>
              <p:cNvPr id="16" name="Rechteck 34">
                <a:extLst>
                  <a:ext uri="{FF2B5EF4-FFF2-40B4-BE49-F238E27FC236}">
                    <a16:creationId xmlns:a16="http://schemas.microsoft.com/office/drawing/2014/main" id="{0A2CC5EA-FF1E-6042-A667-B236BF652F4A}"/>
                  </a:ext>
                </a:extLst>
              </p:cNvPr>
              <p:cNvSpPr/>
              <p:nvPr/>
            </p:nvSpPr>
            <p:spPr>
              <a:xfrm>
                <a:off x="3145027" y="2188391"/>
                <a:ext cx="6364736" cy="663192"/>
              </a:xfrm>
              <a:prstGeom prst="rect">
                <a:avLst/>
              </a:prstGeom>
              <a:noFill/>
              <a:ln w="28575">
                <a:solidFill>
                  <a:srgbClr val="C7D4E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Wunsch </a:t>
                </a:r>
                <a:r>
                  <a:rPr lang="de-DE" sz="1200" dirty="0">
                    <a:solidFill>
                      <a:schemeClr val="tx1"/>
                    </a:solidFill>
                    <a:latin typeface="Arial" panose="020B0604020202020204" pitchFamily="34" charset="0"/>
                    <a:cs typeface="Arial" panose="020B0604020202020204" pitchFamily="34" charset="0"/>
                  </a:rPr>
                  <a:t>den Wandel zu unterstützen / eigene Mehrwerte sehen</a:t>
                </a:r>
                <a:endParaRPr lang="de-DE" sz="2000" dirty="0">
                  <a:solidFill>
                    <a:schemeClr val="tx1"/>
                  </a:solidFill>
                  <a:latin typeface="Arial" panose="020B0604020202020204" pitchFamily="34" charset="0"/>
                  <a:cs typeface="Arial" panose="020B0604020202020204" pitchFamily="34" charset="0"/>
                </a:endParaRPr>
              </a:p>
            </p:txBody>
          </p:sp>
          <p:sp>
            <p:nvSpPr>
              <p:cNvPr id="17" name="Rechteck 36">
                <a:extLst>
                  <a:ext uri="{FF2B5EF4-FFF2-40B4-BE49-F238E27FC236}">
                    <a16:creationId xmlns:a16="http://schemas.microsoft.com/office/drawing/2014/main" id="{A61A5392-6732-8E40-9D54-3CC837DF703A}"/>
                  </a:ext>
                </a:extLst>
              </p:cNvPr>
              <p:cNvSpPr/>
              <p:nvPr/>
            </p:nvSpPr>
            <p:spPr>
              <a:xfrm>
                <a:off x="3145027" y="2977994"/>
                <a:ext cx="6364736" cy="663192"/>
              </a:xfrm>
              <a:prstGeom prst="rect">
                <a:avLst/>
              </a:prstGeom>
              <a:noFill/>
              <a:ln w="28575">
                <a:solidFill>
                  <a:srgbClr val="C7D4E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(Theoretisches) Wissen </a:t>
                </a:r>
                <a:r>
                  <a:rPr lang="de-DE" sz="1200" dirty="0">
                    <a:solidFill>
                      <a:schemeClr val="tx1"/>
                    </a:solidFill>
                    <a:latin typeface="Arial" panose="020B0604020202020204" pitchFamily="34" charset="0"/>
                    <a:cs typeface="Arial" panose="020B0604020202020204" pitchFamily="34" charset="0"/>
                  </a:rPr>
                  <a:t>den Wandel zu unterstützen / umzusetzen</a:t>
                </a:r>
                <a:endParaRPr lang="de-DE" sz="2000" dirty="0">
                  <a:solidFill>
                    <a:schemeClr val="tx1"/>
                  </a:solidFill>
                  <a:latin typeface="Arial" panose="020B0604020202020204" pitchFamily="34" charset="0"/>
                  <a:cs typeface="Arial" panose="020B0604020202020204" pitchFamily="34" charset="0"/>
                </a:endParaRPr>
              </a:p>
            </p:txBody>
          </p:sp>
          <p:sp>
            <p:nvSpPr>
              <p:cNvPr id="18" name="Rechteck 38">
                <a:extLst>
                  <a:ext uri="{FF2B5EF4-FFF2-40B4-BE49-F238E27FC236}">
                    <a16:creationId xmlns:a16="http://schemas.microsoft.com/office/drawing/2014/main" id="{D75172B7-B228-0E4C-B3C5-E4048E0B6E5A}"/>
                  </a:ext>
                </a:extLst>
              </p:cNvPr>
              <p:cNvSpPr/>
              <p:nvPr/>
            </p:nvSpPr>
            <p:spPr>
              <a:xfrm>
                <a:off x="3145027" y="3767597"/>
                <a:ext cx="6364736" cy="663192"/>
              </a:xfrm>
              <a:prstGeom prst="rect">
                <a:avLst/>
              </a:prstGeom>
              <a:noFill/>
              <a:ln w="28575">
                <a:solidFill>
                  <a:srgbClr val="C7D4E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Praktische Fähigkeiten </a:t>
                </a:r>
                <a:r>
                  <a:rPr lang="de-DE" sz="1200" dirty="0">
                    <a:solidFill>
                      <a:schemeClr val="tx1"/>
                    </a:solidFill>
                    <a:latin typeface="Arial" panose="020B0604020202020204" pitchFamily="34" charset="0"/>
                    <a:cs typeface="Arial" panose="020B0604020202020204" pitchFamily="34" charset="0"/>
                  </a:rPr>
                  <a:t>den Wandel zu unterstützen / umzusetzen</a:t>
                </a:r>
                <a:endParaRPr lang="de-DE" sz="2000" dirty="0">
                  <a:solidFill>
                    <a:schemeClr val="tx1"/>
                  </a:solidFill>
                  <a:latin typeface="Arial" panose="020B0604020202020204" pitchFamily="34" charset="0"/>
                  <a:cs typeface="Arial" panose="020B0604020202020204" pitchFamily="34" charset="0"/>
                </a:endParaRPr>
              </a:p>
            </p:txBody>
          </p:sp>
          <p:sp>
            <p:nvSpPr>
              <p:cNvPr id="19" name="Rechteck 41">
                <a:extLst>
                  <a:ext uri="{FF2B5EF4-FFF2-40B4-BE49-F238E27FC236}">
                    <a16:creationId xmlns:a16="http://schemas.microsoft.com/office/drawing/2014/main" id="{237E9FF2-F191-2C4C-918D-F99821D449CC}"/>
                  </a:ext>
                </a:extLst>
              </p:cNvPr>
              <p:cNvSpPr/>
              <p:nvPr/>
            </p:nvSpPr>
            <p:spPr>
              <a:xfrm>
                <a:off x="3145026" y="4557200"/>
                <a:ext cx="6364736" cy="663192"/>
              </a:xfrm>
              <a:prstGeom prst="rect">
                <a:avLst/>
              </a:prstGeom>
              <a:noFill/>
              <a:ln w="28575">
                <a:solidFill>
                  <a:srgbClr val="C7D4E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Bestärkung </a:t>
                </a:r>
                <a:r>
                  <a:rPr lang="de-DE" sz="1200" dirty="0">
                    <a:solidFill>
                      <a:schemeClr val="tx1"/>
                    </a:solidFill>
                    <a:latin typeface="Arial" panose="020B0604020202020204" pitchFamily="34" charset="0"/>
                    <a:cs typeface="Arial" panose="020B0604020202020204" pitchFamily="34" charset="0"/>
                  </a:rPr>
                  <a:t>den Wandel langfristig zu leben</a:t>
                </a:r>
                <a:endParaRPr lang="de-DE" sz="2000" dirty="0">
                  <a:solidFill>
                    <a:schemeClr val="tx1"/>
                  </a:solidFill>
                  <a:latin typeface="Arial" panose="020B0604020202020204" pitchFamily="34" charset="0"/>
                  <a:cs typeface="Arial" panose="020B0604020202020204" pitchFamily="34" charset="0"/>
                </a:endParaRPr>
              </a:p>
            </p:txBody>
          </p:sp>
        </p:grpSp>
        <p:sp>
          <p:nvSpPr>
            <p:cNvPr id="12" name="Rechteck 16">
              <a:extLst>
                <a:ext uri="{FF2B5EF4-FFF2-40B4-BE49-F238E27FC236}">
                  <a16:creationId xmlns:a16="http://schemas.microsoft.com/office/drawing/2014/main" id="{EEAADB6C-EFA6-6D4A-9A87-B874089CB0AA}"/>
                </a:ext>
              </a:extLst>
            </p:cNvPr>
            <p:cNvSpPr/>
            <p:nvPr/>
          </p:nvSpPr>
          <p:spPr>
            <a:xfrm>
              <a:off x="917874" y="5356305"/>
              <a:ext cx="8581133" cy="1318814"/>
            </a:xfrm>
            <a:prstGeom prst="rect">
              <a:avLst/>
            </a:prstGeom>
            <a:solidFill>
              <a:srgbClr val="C7D4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r>
                <a:rPr lang="en-GB" sz="1600" dirty="0">
                  <a:solidFill>
                    <a:schemeClr val="tx1"/>
                  </a:solidFill>
                  <a:latin typeface="Arial"/>
                </a:rPr>
                <a:t>Die </a:t>
              </a:r>
              <a:r>
                <a:rPr lang="en-GB" sz="1600" b="1" dirty="0" err="1">
                  <a:solidFill>
                    <a:schemeClr val="tx1"/>
                  </a:solidFill>
                  <a:latin typeface="Arial"/>
                </a:rPr>
                <a:t>fünf</a:t>
              </a:r>
              <a:r>
                <a:rPr lang="en-GB" sz="1600" b="1" dirty="0">
                  <a:solidFill>
                    <a:schemeClr val="tx1"/>
                  </a:solidFill>
                  <a:latin typeface="Arial"/>
                </a:rPr>
                <a:t> </a:t>
              </a:r>
              <a:r>
                <a:rPr lang="en-GB" sz="1600" b="1" dirty="0" err="1">
                  <a:solidFill>
                    <a:schemeClr val="tx1"/>
                  </a:solidFill>
                  <a:latin typeface="Arial"/>
                </a:rPr>
                <a:t>Phasen</a:t>
              </a:r>
              <a:r>
                <a:rPr lang="en-GB" sz="1600" b="1" dirty="0">
                  <a:solidFill>
                    <a:schemeClr val="tx1"/>
                  </a:solidFill>
                  <a:latin typeface="Arial"/>
                </a:rPr>
                <a:t> </a:t>
              </a:r>
              <a:r>
                <a:rPr lang="en-GB" sz="1600" dirty="0" err="1">
                  <a:solidFill>
                    <a:schemeClr val="tx1"/>
                  </a:solidFill>
                  <a:latin typeface="Arial"/>
                </a:rPr>
                <a:t>müssen</a:t>
              </a:r>
              <a:r>
                <a:rPr lang="en-GB" sz="1600" dirty="0">
                  <a:solidFill>
                    <a:schemeClr val="tx1"/>
                  </a:solidFill>
                  <a:latin typeface="Arial"/>
                </a:rPr>
                <a:t> von </a:t>
              </a:r>
              <a:r>
                <a:rPr lang="en-GB" sz="1600" b="1" dirty="0" err="1">
                  <a:solidFill>
                    <a:schemeClr val="tx1"/>
                  </a:solidFill>
                  <a:latin typeface="Arial"/>
                </a:rPr>
                <a:t>jedem</a:t>
              </a:r>
              <a:r>
                <a:rPr lang="en-GB" sz="1600" b="1" dirty="0">
                  <a:solidFill>
                    <a:schemeClr val="tx1"/>
                  </a:solidFill>
                  <a:latin typeface="Arial"/>
                </a:rPr>
                <a:t> </a:t>
              </a:r>
              <a:r>
                <a:rPr lang="en-GB" sz="1600" b="1" dirty="0" err="1">
                  <a:solidFill>
                    <a:schemeClr val="tx1"/>
                  </a:solidFill>
                  <a:latin typeface="Arial"/>
                </a:rPr>
                <a:t>Einzelnen</a:t>
              </a:r>
              <a:r>
                <a:rPr lang="en-GB" sz="1600" b="1" dirty="0">
                  <a:solidFill>
                    <a:schemeClr val="tx1"/>
                  </a:solidFill>
                  <a:latin typeface="Arial"/>
                </a:rPr>
                <a:t>/</a:t>
              </a:r>
              <a:r>
                <a:rPr lang="en-GB" sz="1600" b="1" dirty="0" err="1">
                  <a:solidFill>
                    <a:schemeClr val="tx1"/>
                  </a:solidFill>
                  <a:latin typeface="Arial"/>
                </a:rPr>
                <a:t>jeder</a:t>
              </a:r>
              <a:r>
                <a:rPr lang="en-GB" sz="1600" b="1" dirty="0">
                  <a:solidFill>
                    <a:schemeClr val="tx1"/>
                  </a:solidFill>
                  <a:latin typeface="Arial"/>
                </a:rPr>
                <a:t> </a:t>
              </a:r>
              <a:r>
                <a:rPr lang="en-GB" sz="1600" b="1" dirty="0" err="1">
                  <a:solidFill>
                    <a:schemeClr val="tx1"/>
                  </a:solidFill>
                  <a:latin typeface="Arial"/>
                </a:rPr>
                <a:t>Einzelnen</a:t>
              </a:r>
              <a:r>
                <a:rPr lang="en-GB" sz="1600" b="1" dirty="0">
                  <a:solidFill>
                    <a:schemeClr val="tx1"/>
                  </a:solidFill>
                  <a:latin typeface="Arial"/>
                </a:rPr>
                <a:t> </a:t>
              </a:r>
              <a:r>
                <a:rPr lang="en-GB" sz="1600" dirty="0" err="1">
                  <a:solidFill>
                    <a:schemeClr val="tx1"/>
                  </a:solidFill>
                  <a:latin typeface="Arial"/>
                </a:rPr>
                <a:t>nacheinander</a:t>
              </a:r>
              <a:r>
                <a:rPr lang="en-GB" sz="1600" dirty="0">
                  <a:solidFill>
                    <a:schemeClr val="tx1"/>
                  </a:solidFill>
                  <a:latin typeface="Arial"/>
                </a:rPr>
                <a:t>, </a:t>
              </a:r>
              <a:r>
                <a:rPr lang="en-GB" sz="1600" b="1" dirty="0">
                  <a:solidFill>
                    <a:schemeClr val="tx1"/>
                  </a:solidFill>
                  <a:latin typeface="Arial"/>
                </a:rPr>
                <a:t>von </a:t>
              </a:r>
              <a:r>
                <a:rPr lang="en-GB" sz="1600" b="1" dirty="0" err="1">
                  <a:solidFill>
                    <a:schemeClr val="tx1"/>
                  </a:solidFill>
                  <a:latin typeface="Arial"/>
                </a:rPr>
                <a:t>oben</a:t>
              </a:r>
              <a:r>
                <a:rPr lang="en-GB" sz="1600" b="1" dirty="0">
                  <a:solidFill>
                    <a:schemeClr val="tx1"/>
                  </a:solidFill>
                  <a:latin typeface="Arial"/>
                </a:rPr>
                <a:t> </a:t>
              </a:r>
              <a:r>
                <a:rPr lang="en-GB" sz="1600" b="1" dirty="0" err="1">
                  <a:solidFill>
                    <a:schemeClr val="tx1"/>
                  </a:solidFill>
                  <a:latin typeface="Arial"/>
                </a:rPr>
                <a:t>nach</a:t>
              </a:r>
              <a:r>
                <a:rPr lang="en-GB" sz="1600" b="1" dirty="0">
                  <a:solidFill>
                    <a:schemeClr val="tx1"/>
                  </a:solidFill>
                  <a:latin typeface="Arial"/>
                </a:rPr>
                <a:t> </a:t>
              </a:r>
              <a:r>
                <a:rPr lang="en-GB" sz="1600" b="1" dirty="0" err="1">
                  <a:solidFill>
                    <a:schemeClr val="tx1"/>
                  </a:solidFill>
                  <a:latin typeface="Arial"/>
                </a:rPr>
                <a:t>unten</a:t>
              </a:r>
              <a:r>
                <a:rPr lang="en-GB" sz="1600" b="1" dirty="0">
                  <a:solidFill>
                    <a:schemeClr val="tx1"/>
                  </a:solidFill>
                  <a:latin typeface="Arial"/>
                </a:rPr>
                <a:t> </a:t>
              </a:r>
              <a:r>
                <a:rPr lang="en-GB" sz="1600" dirty="0" err="1">
                  <a:solidFill>
                    <a:schemeClr val="tx1"/>
                  </a:solidFill>
                  <a:latin typeface="Arial"/>
                </a:rPr>
                <a:t>durchlaufen</a:t>
              </a:r>
              <a:r>
                <a:rPr lang="en-GB" sz="1600" dirty="0">
                  <a:solidFill>
                    <a:schemeClr val="tx1"/>
                  </a:solidFill>
                  <a:latin typeface="Arial"/>
                </a:rPr>
                <a:t> </a:t>
              </a:r>
              <a:r>
                <a:rPr lang="en-GB" sz="1600" dirty="0" err="1">
                  <a:solidFill>
                    <a:schemeClr val="tx1"/>
                  </a:solidFill>
                  <a:latin typeface="Arial"/>
                </a:rPr>
                <a:t>werden</a:t>
              </a:r>
              <a:r>
                <a:rPr lang="en-GB" sz="1600" dirty="0">
                  <a:solidFill>
                    <a:schemeClr val="tx1"/>
                  </a:solidFill>
                  <a:latin typeface="Arial"/>
                </a:rPr>
                <a:t>, um </a:t>
              </a:r>
              <a:r>
                <a:rPr lang="en-GB" sz="1600" dirty="0" err="1">
                  <a:solidFill>
                    <a:schemeClr val="tx1"/>
                  </a:solidFill>
                  <a:latin typeface="Arial"/>
                </a:rPr>
                <a:t>eine</a:t>
              </a:r>
              <a:r>
                <a:rPr lang="en-GB" sz="1600" dirty="0">
                  <a:solidFill>
                    <a:schemeClr val="tx1"/>
                  </a:solidFill>
                  <a:latin typeface="Arial"/>
                </a:rPr>
                <a:t> </a:t>
              </a:r>
              <a:r>
                <a:rPr lang="en-GB" sz="1600" dirty="0" err="1">
                  <a:solidFill>
                    <a:schemeClr val="tx1"/>
                  </a:solidFill>
                  <a:latin typeface="Arial"/>
                </a:rPr>
                <a:t>Veränderung</a:t>
              </a:r>
              <a:r>
                <a:rPr lang="en-GB" sz="1600" dirty="0">
                  <a:solidFill>
                    <a:schemeClr val="tx1"/>
                  </a:solidFill>
                  <a:latin typeface="Arial"/>
                </a:rPr>
                <a:t> des Mindsets </a:t>
              </a:r>
              <a:r>
                <a:rPr lang="en-GB" sz="1600" dirty="0" err="1">
                  <a:solidFill>
                    <a:schemeClr val="tx1"/>
                  </a:solidFill>
                  <a:latin typeface="Arial"/>
                </a:rPr>
                <a:t>zu</a:t>
              </a:r>
              <a:r>
                <a:rPr lang="en-GB" sz="1600" dirty="0">
                  <a:solidFill>
                    <a:schemeClr val="tx1"/>
                  </a:solidFill>
                  <a:latin typeface="Arial"/>
                </a:rPr>
                <a:t> </a:t>
              </a:r>
              <a:r>
                <a:rPr lang="en-GB" sz="1600" dirty="0" err="1">
                  <a:solidFill>
                    <a:schemeClr val="tx1"/>
                  </a:solidFill>
                  <a:latin typeface="Arial"/>
                </a:rPr>
                <a:t>erreichen</a:t>
              </a:r>
              <a:r>
                <a:rPr lang="en-GB" sz="1600" dirty="0">
                  <a:solidFill>
                    <a:schemeClr val="tx1"/>
                  </a:solidFill>
                </a:rPr>
                <a:t>. </a:t>
              </a:r>
            </a:p>
            <a:p>
              <a:pPr marL="180000" marR="0" lvl="0" indent="0"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chemeClr val="tx1"/>
                </a:solidFill>
                <a:effectLst/>
                <a:uLnTx/>
                <a:uFillTx/>
                <a:latin typeface="Arial"/>
                <a:ea typeface="+mn-ea"/>
                <a:cs typeface="+mn-cs"/>
              </a:endParaRPr>
            </a:p>
            <a:p>
              <a:r>
                <a:rPr lang="en-GB" sz="1600" dirty="0">
                  <a:solidFill>
                    <a:schemeClr val="tx1"/>
                  </a:solidFill>
                  <a:latin typeface="Arial"/>
                </a:rPr>
                <a:t>Die </a:t>
              </a:r>
              <a:r>
                <a:rPr lang="en-GB" sz="1600" b="1" dirty="0" err="1">
                  <a:solidFill>
                    <a:schemeClr val="tx1"/>
                  </a:solidFill>
                  <a:latin typeface="Arial"/>
                </a:rPr>
                <a:t>Maßnahmen</a:t>
              </a:r>
              <a:r>
                <a:rPr lang="en-GB" sz="1600" dirty="0">
                  <a:solidFill>
                    <a:schemeClr val="tx1"/>
                  </a:solidFill>
                  <a:latin typeface="Arial"/>
                </a:rPr>
                <a:t> </a:t>
              </a:r>
              <a:r>
                <a:rPr lang="en-GB" sz="1600" dirty="0" err="1">
                  <a:solidFill>
                    <a:schemeClr val="tx1"/>
                  </a:solidFill>
                  <a:latin typeface="Arial"/>
                </a:rPr>
                <a:t>sollten</a:t>
              </a:r>
              <a:r>
                <a:rPr lang="en-GB" sz="1600" dirty="0">
                  <a:solidFill>
                    <a:schemeClr val="tx1"/>
                  </a:solidFill>
                  <a:latin typeface="Arial"/>
                </a:rPr>
                <a:t> </a:t>
              </a:r>
              <a:r>
                <a:rPr lang="en-GB" sz="1600" dirty="0" err="1">
                  <a:solidFill>
                    <a:schemeClr val="tx1"/>
                  </a:solidFill>
                  <a:latin typeface="Arial"/>
                </a:rPr>
                <a:t>genau</a:t>
              </a:r>
              <a:r>
                <a:rPr lang="en-GB" sz="1600" dirty="0">
                  <a:solidFill>
                    <a:schemeClr val="tx1"/>
                  </a:solidFill>
                  <a:latin typeface="Arial"/>
                </a:rPr>
                <a:t> </a:t>
              </a:r>
              <a:r>
                <a:rPr lang="en-GB" sz="1600" b="1" dirty="0">
                  <a:solidFill>
                    <a:schemeClr val="tx1"/>
                  </a:solidFill>
                  <a:latin typeface="Arial"/>
                </a:rPr>
                <a:t>an der Phase </a:t>
              </a:r>
              <a:r>
                <a:rPr lang="en-GB" sz="1600" dirty="0" err="1">
                  <a:solidFill>
                    <a:schemeClr val="tx1"/>
                  </a:solidFill>
                  <a:latin typeface="Arial"/>
                </a:rPr>
                <a:t>ansetzen</a:t>
              </a:r>
              <a:r>
                <a:rPr lang="en-GB" sz="1600" dirty="0">
                  <a:solidFill>
                    <a:schemeClr val="tx1"/>
                  </a:solidFill>
                  <a:latin typeface="Arial"/>
                </a:rPr>
                <a:t>, in der </a:t>
              </a:r>
              <a:r>
                <a:rPr lang="en-GB" sz="1600" dirty="0" err="1">
                  <a:solidFill>
                    <a:schemeClr val="tx1"/>
                  </a:solidFill>
                  <a:latin typeface="Arial"/>
                </a:rPr>
                <a:t>sich</a:t>
              </a:r>
              <a:r>
                <a:rPr lang="en-GB" sz="1600" dirty="0">
                  <a:solidFill>
                    <a:schemeClr val="tx1"/>
                  </a:solidFill>
                  <a:latin typeface="Arial"/>
                </a:rPr>
                <a:t> der </a:t>
              </a:r>
              <a:r>
                <a:rPr lang="en-GB" sz="1600" dirty="0" err="1">
                  <a:solidFill>
                    <a:schemeClr val="tx1"/>
                  </a:solidFill>
                  <a:latin typeface="Arial"/>
                </a:rPr>
                <a:t>Einzelne</a:t>
              </a:r>
              <a:r>
                <a:rPr lang="en-GB" sz="1600" dirty="0">
                  <a:solidFill>
                    <a:schemeClr val="tx1"/>
                  </a:solidFill>
                  <a:latin typeface="Arial"/>
                </a:rPr>
                <a:t>/die </a:t>
              </a:r>
              <a:r>
                <a:rPr lang="en-GB" sz="1600" dirty="0" err="1">
                  <a:solidFill>
                    <a:schemeClr val="tx1"/>
                  </a:solidFill>
                  <a:latin typeface="Arial"/>
                </a:rPr>
                <a:t>Einzelne</a:t>
              </a:r>
              <a:r>
                <a:rPr lang="en-GB" sz="1600" dirty="0">
                  <a:solidFill>
                    <a:schemeClr val="tx1"/>
                  </a:solidFill>
                  <a:latin typeface="Arial"/>
                </a:rPr>
                <a:t> </a:t>
              </a:r>
              <a:r>
                <a:rPr lang="en-GB" sz="1600" b="1" dirty="0" err="1">
                  <a:solidFill>
                    <a:schemeClr val="tx1"/>
                  </a:solidFill>
                  <a:latin typeface="Arial"/>
                </a:rPr>
                <a:t>aktuell</a:t>
              </a:r>
              <a:r>
                <a:rPr lang="en-GB" sz="1600" b="1" dirty="0">
                  <a:solidFill>
                    <a:schemeClr val="tx1"/>
                  </a:solidFill>
                  <a:latin typeface="Arial"/>
                </a:rPr>
                <a:t> </a:t>
              </a:r>
              <a:r>
                <a:rPr lang="en-GB" sz="1600" b="1" dirty="0" err="1">
                  <a:solidFill>
                    <a:schemeClr val="tx1"/>
                  </a:solidFill>
                  <a:latin typeface="Arial"/>
                </a:rPr>
                <a:t>befindet</a:t>
              </a:r>
              <a:r>
                <a:rPr lang="en-GB" sz="1600" dirty="0">
                  <a:solidFill>
                    <a:schemeClr val="tx1"/>
                  </a:solidFill>
                  <a:latin typeface="Arial"/>
                </a:rPr>
                <a:t>.</a:t>
              </a:r>
            </a:p>
          </p:txBody>
        </p:sp>
        <p:sp>
          <p:nvSpPr>
            <p:cNvPr id="13" name="Pfeil nach unten 3">
              <a:extLst>
                <a:ext uri="{FF2B5EF4-FFF2-40B4-BE49-F238E27FC236}">
                  <a16:creationId xmlns:a16="http://schemas.microsoft.com/office/drawing/2014/main" id="{385DA6BF-53EA-194A-8A5C-952DA774D086}"/>
                </a:ext>
              </a:extLst>
            </p:cNvPr>
            <p:cNvSpPr/>
            <p:nvPr/>
          </p:nvSpPr>
          <p:spPr>
            <a:xfrm>
              <a:off x="335360" y="1398788"/>
              <a:ext cx="454349" cy="3821604"/>
            </a:xfrm>
            <a:prstGeom prst="downArrow">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algn="ctr"/>
              <a:endParaRPr lang="de-DE" sz="1400" dirty="0" err="1"/>
            </a:p>
          </p:txBody>
        </p:sp>
        <p:sp>
          <p:nvSpPr>
            <p:cNvPr id="14" name="Pfeil nach unten 18">
              <a:extLst>
                <a:ext uri="{FF2B5EF4-FFF2-40B4-BE49-F238E27FC236}">
                  <a16:creationId xmlns:a16="http://schemas.microsoft.com/office/drawing/2014/main" id="{8CB0C785-012C-974D-802F-7424E9EA1BBF}"/>
                </a:ext>
              </a:extLst>
            </p:cNvPr>
            <p:cNvSpPr/>
            <p:nvPr/>
          </p:nvSpPr>
          <p:spPr>
            <a:xfrm>
              <a:off x="9627173" y="1390793"/>
              <a:ext cx="454349" cy="3821604"/>
            </a:xfrm>
            <a:prstGeom prst="downArrow">
              <a:avLst/>
            </a:prstGeom>
            <a:solidFill>
              <a:srgbClr val="A0B6E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algn="ctr"/>
              <a:endParaRPr lang="de-DE" sz="1400" dirty="0" err="1"/>
            </a:p>
          </p:txBody>
        </p:sp>
      </p:grpSp>
    </p:spTree>
    <p:extLst>
      <p:ext uri="{BB962C8B-B14F-4D97-AF65-F5344CB8AC3E}">
        <p14:creationId xmlns:p14="http://schemas.microsoft.com/office/powerpoint/2010/main" val="14149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910630" y="443031"/>
            <a:ext cx="10225136" cy="954107"/>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06 ADKAR und Story Telling</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ADKAR </a:t>
            </a:r>
            <a:r>
              <a:rPr lang="en-GB" sz="2800" dirty="0" err="1">
                <a:latin typeface="Arial" panose="020B0604020202020204" pitchFamily="34" charset="0"/>
                <a:cs typeface="Arial" panose="020B0604020202020204" pitchFamily="34" charset="0"/>
              </a:rPr>
              <a:t>als</a:t>
            </a:r>
            <a:r>
              <a:rPr lang="en-GB" sz="2800" dirty="0">
                <a:latin typeface="Arial" panose="020B0604020202020204" pitchFamily="34" charset="0"/>
                <a:cs typeface="Arial" panose="020B0604020202020204" pitchFamily="34" charset="0"/>
              </a:rPr>
              <a:t> Framework </a:t>
            </a:r>
            <a:r>
              <a:rPr lang="en-GB" sz="2800" dirty="0" err="1">
                <a:latin typeface="Arial" panose="020B0604020202020204" pitchFamily="34" charset="0"/>
                <a:cs typeface="Arial" panose="020B0604020202020204" pitchFamily="34" charset="0"/>
              </a:rPr>
              <a:t>für</a:t>
            </a:r>
            <a:r>
              <a:rPr lang="en-GB" sz="2800" dirty="0">
                <a:latin typeface="Arial" panose="020B0604020202020204" pitchFamily="34" charset="0"/>
                <a:cs typeface="Arial" panose="020B0604020202020204" pitchFamily="34" charset="0"/>
              </a:rPr>
              <a:t> die </a:t>
            </a:r>
            <a:r>
              <a:rPr lang="en-GB" sz="2800" dirty="0" err="1">
                <a:latin typeface="Arial" panose="020B0604020202020204" pitchFamily="34" charset="0"/>
                <a:cs typeface="Arial" panose="020B0604020202020204" pitchFamily="34" charset="0"/>
              </a:rPr>
              <a:t>Veränderung</a:t>
            </a:r>
            <a:r>
              <a:rPr lang="en-GB" sz="2800" dirty="0">
                <a:latin typeface="Arial" panose="020B0604020202020204" pitchFamily="34" charset="0"/>
                <a:cs typeface="Arial" panose="020B0604020202020204" pitchFamily="34" charset="0"/>
              </a:rPr>
              <a:t> des Mindsets</a:t>
            </a:r>
            <a:endParaRPr lang="de-DE" sz="2800" dirty="0">
              <a:latin typeface="Arial" panose="020B0604020202020204" pitchFamily="34" charset="0"/>
              <a:cs typeface="Arial" panose="020B0604020202020204" pitchFamily="34" charset="0"/>
            </a:endParaRPr>
          </a:p>
        </p:txBody>
      </p:sp>
      <p:grpSp>
        <p:nvGrpSpPr>
          <p:cNvPr id="27" name="Gruppieren 5">
            <a:extLst>
              <a:ext uri="{FF2B5EF4-FFF2-40B4-BE49-F238E27FC236}">
                <a16:creationId xmlns:a16="http://schemas.microsoft.com/office/drawing/2014/main" id="{94EB1A31-EADB-5C43-92C6-1E6048615C1B}"/>
              </a:ext>
            </a:extLst>
          </p:cNvPr>
          <p:cNvGrpSpPr/>
          <p:nvPr/>
        </p:nvGrpSpPr>
        <p:grpSpPr>
          <a:xfrm>
            <a:off x="749419" y="1715209"/>
            <a:ext cx="2088232" cy="3821604"/>
            <a:chOff x="939383" y="1398788"/>
            <a:chExt cx="2088232" cy="3821604"/>
          </a:xfrm>
          <a:solidFill>
            <a:srgbClr val="C7D4ED"/>
          </a:solidFill>
        </p:grpSpPr>
        <p:sp>
          <p:nvSpPr>
            <p:cNvPr id="28" name="Rechteck 7">
              <a:extLst>
                <a:ext uri="{FF2B5EF4-FFF2-40B4-BE49-F238E27FC236}">
                  <a16:creationId xmlns:a16="http://schemas.microsoft.com/office/drawing/2014/main" id="{5BE3ABA8-91C6-F84D-B5A4-5767352169D8}"/>
                </a:ext>
              </a:extLst>
            </p:cNvPr>
            <p:cNvSpPr/>
            <p:nvPr/>
          </p:nvSpPr>
          <p:spPr>
            <a:xfrm>
              <a:off x="939383" y="1398788"/>
              <a:ext cx="2088232" cy="663192"/>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chemeClr val="tx1"/>
                  </a:solidFill>
                  <a:effectLst/>
                  <a:uLnTx/>
                  <a:uFillTx/>
                  <a:latin typeface="Arial"/>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Arial"/>
                </a:rPr>
                <a:t>Awareness</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29" name="Rechteck 33">
              <a:extLst>
                <a:ext uri="{FF2B5EF4-FFF2-40B4-BE49-F238E27FC236}">
                  <a16:creationId xmlns:a16="http://schemas.microsoft.com/office/drawing/2014/main" id="{4FB94B19-F700-CC4D-A854-C131C48CD041}"/>
                </a:ext>
              </a:extLst>
            </p:cNvPr>
            <p:cNvSpPr/>
            <p:nvPr/>
          </p:nvSpPr>
          <p:spPr>
            <a:xfrm>
              <a:off x="939383" y="2188391"/>
              <a:ext cx="2088232" cy="663192"/>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dirty="0">
                  <a:solidFill>
                    <a:schemeClr val="tx1"/>
                  </a:solidFill>
                  <a:latin typeface="Arial"/>
                </a:rPr>
                <a:t>D</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err="1">
                  <a:solidFill>
                    <a:schemeClr val="tx1"/>
                  </a:solidFill>
                  <a:latin typeface="Arial"/>
                </a:rPr>
                <a:t>Desire</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30" name="Rechteck 35">
              <a:extLst>
                <a:ext uri="{FF2B5EF4-FFF2-40B4-BE49-F238E27FC236}">
                  <a16:creationId xmlns:a16="http://schemas.microsoft.com/office/drawing/2014/main" id="{C61BB718-DE8B-9D45-9959-BD13558C359A}"/>
                </a:ext>
              </a:extLst>
            </p:cNvPr>
            <p:cNvSpPr/>
            <p:nvPr/>
          </p:nvSpPr>
          <p:spPr>
            <a:xfrm>
              <a:off x="939383" y="2977994"/>
              <a:ext cx="2088232" cy="663192"/>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noProof="0" dirty="0">
                  <a:solidFill>
                    <a:schemeClr val="tx1"/>
                  </a:solidFill>
                  <a:latin typeface="Arial"/>
                </a:rPr>
                <a:t>K</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a:solidFill>
                    <a:schemeClr val="tx1"/>
                  </a:solidFill>
                  <a:latin typeface="Arial"/>
                </a:rPr>
                <a:t>Knowledge</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31" name="Rechteck 37">
              <a:extLst>
                <a:ext uri="{FF2B5EF4-FFF2-40B4-BE49-F238E27FC236}">
                  <a16:creationId xmlns:a16="http://schemas.microsoft.com/office/drawing/2014/main" id="{F3AEE256-7A1F-304D-AAF4-D71B5A420B2A}"/>
                </a:ext>
              </a:extLst>
            </p:cNvPr>
            <p:cNvSpPr/>
            <p:nvPr/>
          </p:nvSpPr>
          <p:spPr>
            <a:xfrm>
              <a:off x="939383" y="3767597"/>
              <a:ext cx="2088232" cy="663192"/>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dirty="0">
                  <a:solidFill>
                    <a:schemeClr val="tx1"/>
                  </a:solidFill>
                  <a:latin typeface="Arial"/>
                </a:rPr>
                <a:t>A</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err="1">
                  <a:solidFill>
                    <a:schemeClr val="tx1"/>
                  </a:solidFill>
                  <a:latin typeface="Arial"/>
                </a:rPr>
                <a:t>Ability</a:t>
              </a:r>
              <a:endParaRPr kumimoji="0" lang="de-DE" sz="1100" b="0" i="0" u="none" strike="noStrike" kern="1200" cap="none" spc="0" normalizeH="0" baseline="0" noProof="0" dirty="0">
                <a:ln>
                  <a:noFill/>
                </a:ln>
                <a:solidFill>
                  <a:schemeClr val="tx1"/>
                </a:solidFill>
                <a:effectLst/>
                <a:uLnTx/>
                <a:uFillTx/>
                <a:latin typeface="Arial"/>
              </a:endParaRPr>
            </a:p>
          </p:txBody>
        </p:sp>
        <p:sp>
          <p:nvSpPr>
            <p:cNvPr id="32" name="Rechteck 40">
              <a:extLst>
                <a:ext uri="{FF2B5EF4-FFF2-40B4-BE49-F238E27FC236}">
                  <a16:creationId xmlns:a16="http://schemas.microsoft.com/office/drawing/2014/main" id="{3FFDD7C2-8AA3-3342-8948-BD09E3087910}"/>
                </a:ext>
              </a:extLst>
            </p:cNvPr>
            <p:cNvSpPr/>
            <p:nvPr/>
          </p:nvSpPr>
          <p:spPr>
            <a:xfrm>
              <a:off x="939383" y="4557200"/>
              <a:ext cx="2088232" cy="663192"/>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noProof="0" dirty="0">
                  <a:solidFill>
                    <a:schemeClr val="tx1"/>
                  </a:solidFill>
                  <a:latin typeface="Arial"/>
                </a:rPr>
                <a:t>R</a:t>
              </a:r>
              <a:endParaRPr kumimoji="0" lang="de-DE" sz="3200" b="0" i="0" u="none" strike="noStrike" kern="1200" cap="none" spc="0" normalizeH="0" baseline="0" noProof="0" dirty="0">
                <a:ln>
                  <a:noFill/>
                </a:ln>
                <a:solidFill>
                  <a:schemeClr val="tx1"/>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noProof="0" dirty="0">
                  <a:solidFill>
                    <a:schemeClr val="tx1"/>
                  </a:solidFill>
                  <a:latin typeface="Arial"/>
                </a:rPr>
                <a:t>Reinforcement</a:t>
              </a:r>
              <a:endParaRPr kumimoji="0" lang="de-DE" sz="1100" b="0" i="0" u="none" strike="noStrike" kern="1200" cap="none" spc="0" normalizeH="0" baseline="0" noProof="0" dirty="0">
                <a:ln>
                  <a:noFill/>
                </a:ln>
                <a:solidFill>
                  <a:schemeClr val="tx1"/>
                </a:solidFill>
                <a:effectLst/>
                <a:uLnTx/>
                <a:uFillTx/>
                <a:latin typeface="Arial"/>
              </a:endParaRPr>
            </a:p>
          </p:txBody>
        </p:sp>
      </p:grpSp>
      <p:grpSp>
        <p:nvGrpSpPr>
          <p:cNvPr id="33" name="Gruppieren 2">
            <a:extLst>
              <a:ext uri="{FF2B5EF4-FFF2-40B4-BE49-F238E27FC236}">
                <a16:creationId xmlns:a16="http://schemas.microsoft.com/office/drawing/2014/main" id="{5ACE10E0-D197-5747-ABAF-03FD151A70C1}"/>
              </a:ext>
            </a:extLst>
          </p:cNvPr>
          <p:cNvGrpSpPr/>
          <p:nvPr/>
        </p:nvGrpSpPr>
        <p:grpSpPr>
          <a:xfrm>
            <a:off x="2942171" y="1715209"/>
            <a:ext cx="6225860" cy="3821604"/>
            <a:chOff x="2859951" y="1556731"/>
            <a:chExt cx="6225860" cy="3821604"/>
          </a:xfrm>
        </p:grpSpPr>
        <p:sp>
          <p:nvSpPr>
            <p:cNvPr id="34" name="Rechteck 28">
              <a:extLst>
                <a:ext uri="{FF2B5EF4-FFF2-40B4-BE49-F238E27FC236}">
                  <a16:creationId xmlns:a16="http://schemas.microsoft.com/office/drawing/2014/main" id="{8D7C190D-248A-114F-9C87-8F8EC87760F4}"/>
                </a:ext>
              </a:extLst>
            </p:cNvPr>
            <p:cNvSpPr/>
            <p:nvPr/>
          </p:nvSpPr>
          <p:spPr>
            <a:xfrm>
              <a:off x="2859952" y="1556731"/>
              <a:ext cx="6225859" cy="663192"/>
            </a:xfrm>
            <a:prstGeom prst="rect">
              <a:avLst/>
            </a:prstGeom>
            <a:noFill/>
            <a:ln w="28575">
              <a:solidFill>
                <a:srgbClr val="A0B6E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Arial"/>
                </a:rPr>
                <a:t>Bewusstsein über die Notwendigkeit </a:t>
              </a:r>
              <a:r>
                <a:rPr lang="de-DE" sz="1200" dirty="0">
                  <a:solidFill>
                    <a:schemeClr val="tx1"/>
                  </a:solidFill>
                  <a:latin typeface="Arial"/>
                </a:rPr>
                <a:t>des Wandels entwickeln</a:t>
              </a:r>
              <a:endParaRPr kumimoji="0" lang="de-DE" sz="2000" b="0" i="0" u="none" strike="noStrike" kern="1200" cap="none" spc="0" normalizeH="0" baseline="0" noProof="0" dirty="0">
                <a:ln>
                  <a:noFill/>
                </a:ln>
                <a:solidFill>
                  <a:schemeClr val="tx1"/>
                </a:solidFill>
                <a:effectLst/>
                <a:uLnTx/>
                <a:uFillTx/>
                <a:latin typeface="Arial"/>
              </a:endParaRPr>
            </a:p>
          </p:txBody>
        </p:sp>
        <p:sp>
          <p:nvSpPr>
            <p:cNvPr id="35" name="Rechteck 34">
              <a:extLst>
                <a:ext uri="{FF2B5EF4-FFF2-40B4-BE49-F238E27FC236}">
                  <a16:creationId xmlns:a16="http://schemas.microsoft.com/office/drawing/2014/main" id="{F1484CE1-5C3E-334B-BFDB-0BDE33ED9986}"/>
                </a:ext>
              </a:extLst>
            </p:cNvPr>
            <p:cNvSpPr/>
            <p:nvPr/>
          </p:nvSpPr>
          <p:spPr>
            <a:xfrm>
              <a:off x="2859952" y="2346334"/>
              <a:ext cx="6225859" cy="663192"/>
            </a:xfrm>
            <a:prstGeom prst="rect">
              <a:avLst/>
            </a:prstGeom>
            <a:noFill/>
            <a:ln w="28575">
              <a:solidFill>
                <a:srgbClr val="A0B6E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Wunsch </a:t>
              </a:r>
              <a:r>
                <a:rPr lang="de-DE" sz="1200" dirty="0">
                  <a:solidFill>
                    <a:schemeClr val="tx1"/>
                  </a:solidFill>
                  <a:latin typeface="Arial" panose="020B0604020202020204" pitchFamily="34" charset="0"/>
                  <a:cs typeface="Arial" panose="020B0604020202020204" pitchFamily="34" charset="0"/>
                </a:rPr>
                <a:t>den Wandel zu unterstützen / eigene Mehrwerte sehen</a:t>
              </a:r>
              <a:endParaRPr lang="de-DE" sz="2000" dirty="0">
                <a:solidFill>
                  <a:schemeClr val="tx1"/>
                </a:solidFill>
                <a:latin typeface="Arial" panose="020B0604020202020204" pitchFamily="34" charset="0"/>
                <a:cs typeface="Arial" panose="020B0604020202020204" pitchFamily="34" charset="0"/>
              </a:endParaRPr>
            </a:p>
          </p:txBody>
        </p:sp>
        <p:sp>
          <p:nvSpPr>
            <p:cNvPr id="36" name="Rechteck 36">
              <a:extLst>
                <a:ext uri="{FF2B5EF4-FFF2-40B4-BE49-F238E27FC236}">
                  <a16:creationId xmlns:a16="http://schemas.microsoft.com/office/drawing/2014/main" id="{0245B433-0529-0A4E-B47D-A56CC800F9DD}"/>
                </a:ext>
              </a:extLst>
            </p:cNvPr>
            <p:cNvSpPr/>
            <p:nvPr/>
          </p:nvSpPr>
          <p:spPr>
            <a:xfrm>
              <a:off x="2859952" y="3135937"/>
              <a:ext cx="6225859" cy="663192"/>
            </a:xfrm>
            <a:prstGeom prst="rect">
              <a:avLst/>
            </a:prstGeom>
            <a:noFill/>
            <a:ln w="28575">
              <a:solidFill>
                <a:srgbClr val="A0B6E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(Theoretisches) Wissen </a:t>
              </a:r>
              <a:r>
                <a:rPr lang="de-DE" sz="1200" dirty="0">
                  <a:solidFill>
                    <a:schemeClr val="tx1"/>
                  </a:solidFill>
                  <a:latin typeface="Arial" panose="020B0604020202020204" pitchFamily="34" charset="0"/>
                  <a:cs typeface="Arial" panose="020B0604020202020204" pitchFamily="34" charset="0"/>
                </a:rPr>
                <a:t>den Wandel zu unterstützen / umzusetzen</a:t>
              </a:r>
              <a:endParaRPr lang="de-DE" sz="2000" dirty="0">
                <a:solidFill>
                  <a:schemeClr val="tx1"/>
                </a:solidFill>
                <a:latin typeface="Arial" panose="020B0604020202020204" pitchFamily="34" charset="0"/>
                <a:cs typeface="Arial" panose="020B0604020202020204" pitchFamily="34" charset="0"/>
              </a:endParaRPr>
            </a:p>
          </p:txBody>
        </p:sp>
        <p:sp>
          <p:nvSpPr>
            <p:cNvPr id="37" name="Rechteck 38">
              <a:extLst>
                <a:ext uri="{FF2B5EF4-FFF2-40B4-BE49-F238E27FC236}">
                  <a16:creationId xmlns:a16="http://schemas.microsoft.com/office/drawing/2014/main" id="{AA860DE0-BE5B-9347-8101-054DC592580D}"/>
                </a:ext>
              </a:extLst>
            </p:cNvPr>
            <p:cNvSpPr/>
            <p:nvPr/>
          </p:nvSpPr>
          <p:spPr>
            <a:xfrm>
              <a:off x="2859952" y="3925540"/>
              <a:ext cx="6225859" cy="663192"/>
            </a:xfrm>
            <a:prstGeom prst="rect">
              <a:avLst/>
            </a:prstGeom>
            <a:noFill/>
            <a:ln w="28575">
              <a:solidFill>
                <a:srgbClr val="A0B6E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Praktische Fähigkeiten </a:t>
              </a:r>
              <a:r>
                <a:rPr lang="de-DE" sz="1200" dirty="0">
                  <a:solidFill>
                    <a:schemeClr val="tx1"/>
                  </a:solidFill>
                  <a:latin typeface="Arial" panose="020B0604020202020204" pitchFamily="34" charset="0"/>
                  <a:cs typeface="Arial" panose="020B0604020202020204" pitchFamily="34" charset="0"/>
                </a:rPr>
                <a:t>den Wandel zu unterstützen / umzusetzen</a:t>
              </a:r>
              <a:endParaRPr lang="de-DE" sz="2000" dirty="0">
                <a:solidFill>
                  <a:schemeClr val="tx1"/>
                </a:solidFill>
                <a:latin typeface="Arial" panose="020B0604020202020204" pitchFamily="34" charset="0"/>
                <a:cs typeface="Arial" panose="020B0604020202020204" pitchFamily="34" charset="0"/>
              </a:endParaRPr>
            </a:p>
          </p:txBody>
        </p:sp>
        <p:sp>
          <p:nvSpPr>
            <p:cNvPr id="38" name="Rechteck 41">
              <a:extLst>
                <a:ext uri="{FF2B5EF4-FFF2-40B4-BE49-F238E27FC236}">
                  <a16:creationId xmlns:a16="http://schemas.microsoft.com/office/drawing/2014/main" id="{29C12E2D-DE51-3A43-9F6C-93E7B1243BC8}"/>
                </a:ext>
              </a:extLst>
            </p:cNvPr>
            <p:cNvSpPr/>
            <p:nvPr/>
          </p:nvSpPr>
          <p:spPr>
            <a:xfrm>
              <a:off x="2859951" y="4715143"/>
              <a:ext cx="6225859" cy="663192"/>
            </a:xfrm>
            <a:prstGeom prst="rect">
              <a:avLst/>
            </a:prstGeom>
            <a:noFill/>
            <a:ln w="28575">
              <a:solidFill>
                <a:srgbClr val="A0B6E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lvl="0">
                <a:defRPr/>
              </a:pPr>
              <a:r>
                <a:rPr lang="de-DE" sz="2000" dirty="0">
                  <a:solidFill>
                    <a:schemeClr val="tx1"/>
                  </a:solidFill>
                  <a:latin typeface="Arial" panose="020B0604020202020204" pitchFamily="34" charset="0"/>
                  <a:cs typeface="Arial" panose="020B0604020202020204" pitchFamily="34" charset="0"/>
                </a:rPr>
                <a:t>Bestärkung </a:t>
              </a:r>
              <a:r>
                <a:rPr lang="de-DE" sz="1200" dirty="0">
                  <a:solidFill>
                    <a:schemeClr val="tx1"/>
                  </a:solidFill>
                  <a:latin typeface="Arial" panose="020B0604020202020204" pitchFamily="34" charset="0"/>
                  <a:cs typeface="Arial" panose="020B0604020202020204" pitchFamily="34" charset="0"/>
                </a:rPr>
                <a:t>den Wandel langfristig zu leben</a:t>
              </a:r>
              <a:endParaRPr lang="de-DE" sz="2000" dirty="0">
                <a:solidFill>
                  <a:schemeClr val="tx1"/>
                </a:solidFill>
                <a:latin typeface="Arial" panose="020B0604020202020204" pitchFamily="34" charset="0"/>
                <a:cs typeface="Arial" panose="020B0604020202020204" pitchFamily="34" charset="0"/>
              </a:endParaRPr>
            </a:p>
          </p:txBody>
        </p:sp>
      </p:grpSp>
      <p:sp>
        <p:nvSpPr>
          <p:cNvPr id="39" name="Rechteck 16">
            <a:extLst>
              <a:ext uri="{FF2B5EF4-FFF2-40B4-BE49-F238E27FC236}">
                <a16:creationId xmlns:a16="http://schemas.microsoft.com/office/drawing/2014/main" id="{108CC917-9F75-3042-8446-7AC71A2C8572}"/>
              </a:ext>
            </a:extLst>
          </p:cNvPr>
          <p:cNvSpPr/>
          <p:nvPr/>
        </p:nvSpPr>
        <p:spPr>
          <a:xfrm>
            <a:off x="749419" y="5646601"/>
            <a:ext cx="10650233" cy="1095561"/>
          </a:xfrm>
          <a:prstGeom prst="rect">
            <a:avLst/>
          </a:prstGeom>
          <a:solidFill>
            <a:srgbClr val="C7D4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r>
              <a:rPr lang="en-GB" sz="1600" dirty="0">
                <a:solidFill>
                  <a:schemeClr val="tx1"/>
                </a:solidFill>
                <a:latin typeface="Arial" panose="020B0604020202020204" pitchFamily="34" charset="0"/>
                <a:cs typeface="Arial" panose="020B0604020202020204" pitchFamily="34" charset="0"/>
              </a:rPr>
              <a:t>Die </a:t>
            </a:r>
            <a:r>
              <a:rPr lang="en-GB" sz="1600" b="1" dirty="0" err="1">
                <a:solidFill>
                  <a:schemeClr val="tx1"/>
                </a:solidFill>
                <a:latin typeface="Arial" panose="020B0604020202020204" pitchFamily="34" charset="0"/>
                <a:cs typeface="Arial" panose="020B0604020202020204" pitchFamily="34" charset="0"/>
              </a:rPr>
              <a:t>fünf</a:t>
            </a:r>
            <a:r>
              <a:rPr lang="en-GB" sz="1600" b="1"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Phasen</a:t>
            </a:r>
            <a:r>
              <a:rPr lang="en-GB" sz="1600" b="1"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müssen</a:t>
            </a:r>
            <a:r>
              <a:rPr lang="en-GB" sz="1600" dirty="0">
                <a:solidFill>
                  <a:schemeClr val="tx1"/>
                </a:solidFill>
                <a:latin typeface="Arial" panose="020B0604020202020204" pitchFamily="34" charset="0"/>
                <a:cs typeface="Arial" panose="020B0604020202020204" pitchFamily="34" charset="0"/>
              </a:rPr>
              <a:t> von </a:t>
            </a:r>
            <a:r>
              <a:rPr lang="en-GB" sz="1600" b="1" dirty="0" err="1">
                <a:solidFill>
                  <a:schemeClr val="tx1"/>
                </a:solidFill>
                <a:latin typeface="Arial" panose="020B0604020202020204" pitchFamily="34" charset="0"/>
                <a:cs typeface="Arial" panose="020B0604020202020204" pitchFamily="34" charset="0"/>
              </a:rPr>
              <a:t>jedem</a:t>
            </a:r>
            <a:r>
              <a:rPr lang="en-GB" sz="1600" b="1"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Einzelnen</a:t>
            </a:r>
            <a:r>
              <a:rPr lang="en-GB" sz="1600" b="1" dirty="0">
                <a:solidFill>
                  <a:schemeClr val="tx1"/>
                </a:solidFill>
                <a:latin typeface="Arial" panose="020B0604020202020204" pitchFamily="34" charset="0"/>
                <a:cs typeface="Arial" panose="020B0604020202020204" pitchFamily="34" charset="0"/>
              </a:rPr>
              <a:t>/</a:t>
            </a:r>
            <a:r>
              <a:rPr lang="en-GB" sz="1600" b="1" dirty="0" err="1">
                <a:solidFill>
                  <a:schemeClr val="tx1"/>
                </a:solidFill>
                <a:latin typeface="Arial" panose="020B0604020202020204" pitchFamily="34" charset="0"/>
                <a:cs typeface="Arial" panose="020B0604020202020204" pitchFamily="34" charset="0"/>
              </a:rPr>
              <a:t>jeder</a:t>
            </a:r>
            <a:r>
              <a:rPr lang="en-GB" sz="1600" b="1"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Einzelnen</a:t>
            </a:r>
            <a:r>
              <a:rPr lang="en-GB" sz="1600" b="1"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nacheinander</a:t>
            </a:r>
            <a:r>
              <a:rPr lang="en-GB" sz="1600" dirty="0">
                <a:solidFill>
                  <a:schemeClr val="tx1"/>
                </a:solidFill>
                <a:latin typeface="Arial" panose="020B0604020202020204" pitchFamily="34" charset="0"/>
                <a:cs typeface="Arial" panose="020B0604020202020204" pitchFamily="34" charset="0"/>
              </a:rPr>
              <a:t>, </a:t>
            </a:r>
            <a:r>
              <a:rPr lang="en-GB" sz="1600" b="1" dirty="0">
                <a:solidFill>
                  <a:schemeClr val="tx1"/>
                </a:solidFill>
                <a:latin typeface="Arial" panose="020B0604020202020204" pitchFamily="34" charset="0"/>
                <a:cs typeface="Arial" panose="020B0604020202020204" pitchFamily="34" charset="0"/>
              </a:rPr>
              <a:t>von </a:t>
            </a:r>
            <a:r>
              <a:rPr lang="en-GB" sz="1600" b="1" dirty="0" err="1">
                <a:solidFill>
                  <a:schemeClr val="tx1"/>
                </a:solidFill>
                <a:latin typeface="Arial" panose="020B0604020202020204" pitchFamily="34" charset="0"/>
                <a:cs typeface="Arial" panose="020B0604020202020204" pitchFamily="34" charset="0"/>
              </a:rPr>
              <a:t>oben</a:t>
            </a:r>
            <a:r>
              <a:rPr lang="en-GB" sz="1600" b="1"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nach</a:t>
            </a:r>
            <a:r>
              <a:rPr lang="en-GB" sz="1600" b="1"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unten</a:t>
            </a:r>
            <a:r>
              <a:rPr lang="en-GB" sz="1600" b="1"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durchlaufen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werden</a:t>
            </a:r>
            <a:r>
              <a:rPr lang="en-GB" sz="1600" dirty="0">
                <a:solidFill>
                  <a:schemeClr val="tx1"/>
                </a:solidFill>
                <a:latin typeface="Arial" panose="020B0604020202020204" pitchFamily="34" charset="0"/>
                <a:cs typeface="Arial" panose="020B0604020202020204" pitchFamily="34" charset="0"/>
              </a:rPr>
              <a:t>, um </a:t>
            </a:r>
            <a:r>
              <a:rPr lang="en-GB" sz="1600" dirty="0" err="1">
                <a:solidFill>
                  <a:schemeClr val="tx1"/>
                </a:solidFill>
                <a:latin typeface="Arial" panose="020B0604020202020204" pitchFamily="34" charset="0"/>
                <a:cs typeface="Arial" panose="020B0604020202020204" pitchFamily="34" charset="0"/>
              </a:rPr>
              <a:t>eine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Veränderung</a:t>
            </a:r>
            <a:r>
              <a:rPr lang="en-GB" sz="1600" dirty="0">
                <a:solidFill>
                  <a:schemeClr val="tx1"/>
                </a:solidFill>
                <a:latin typeface="Arial" panose="020B0604020202020204" pitchFamily="34" charset="0"/>
                <a:cs typeface="Arial" panose="020B0604020202020204" pitchFamily="34" charset="0"/>
              </a:rPr>
              <a:t> des Mindsets </a:t>
            </a:r>
            <a:r>
              <a:rPr lang="en-GB" sz="1600" dirty="0" err="1">
                <a:solidFill>
                  <a:schemeClr val="tx1"/>
                </a:solidFill>
                <a:latin typeface="Arial" panose="020B0604020202020204" pitchFamily="34" charset="0"/>
                <a:cs typeface="Arial" panose="020B0604020202020204" pitchFamily="34" charset="0"/>
              </a:rPr>
              <a:t>zu</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erreichen</a:t>
            </a:r>
            <a:r>
              <a:rPr lang="en-GB" sz="1600" dirty="0">
                <a:solidFill>
                  <a:schemeClr val="tx1"/>
                </a:solidFill>
                <a:latin typeface="Arial" panose="020B0604020202020204" pitchFamily="34" charset="0"/>
                <a:cs typeface="Arial" panose="020B0604020202020204" pitchFamily="34" charset="0"/>
              </a:rPr>
              <a:t>. </a:t>
            </a:r>
          </a:p>
          <a:p>
            <a:pPr marL="180000" lvl="0">
              <a:defRPr/>
            </a:pPr>
            <a:endParaRPr lang="de-DE" sz="1600" dirty="0">
              <a:solidFill>
                <a:schemeClr val="tx1"/>
              </a:solidFill>
              <a:latin typeface="Arial" panose="020B0604020202020204" pitchFamily="34" charset="0"/>
              <a:cs typeface="Arial" panose="020B0604020202020204" pitchFamily="34" charset="0"/>
            </a:endParaRPr>
          </a:p>
          <a:p>
            <a:r>
              <a:rPr lang="en-GB" sz="1600" dirty="0">
                <a:solidFill>
                  <a:schemeClr val="tx1"/>
                </a:solidFill>
                <a:latin typeface="Arial" panose="020B0604020202020204" pitchFamily="34" charset="0"/>
                <a:cs typeface="Arial" panose="020B0604020202020204" pitchFamily="34" charset="0"/>
              </a:rPr>
              <a:t>Die </a:t>
            </a:r>
            <a:r>
              <a:rPr lang="en-GB" sz="1600" b="1" dirty="0" err="1">
                <a:solidFill>
                  <a:schemeClr val="tx1"/>
                </a:solidFill>
                <a:latin typeface="Arial" panose="020B0604020202020204" pitchFamily="34" charset="0"/>
                <a:cs typeface="Arial" panose="020B0604020202020204" pitchFamily="34" charset="0"/>
              </a:rPr>
              <a:t>Maßnahmen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sollten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genau</a:t>
            </a:r>
            <a:r>
              <a:rPr lang="en-GB" sz="1600" dirty="0">
                <a:solidFill>
                  <a:schemeClr val="tx1"/>
                </a:solidFill>
                <a:latin typeface="Arial" panose="020B0604020202020204" pitchFamily="34" charset="0"/>
                <a:cs typeface="Arial" panose="020B0604020202020204" pitchFamily="34" charset="0"/>
              </a:rPr>
              <a:t> </a:t>
            </a:r>
            <a:r>
              <a:rPr lang="en-GB" sz="1600" b="1" dirty="0">
                <a:solidFill>
                  <a:schemeClr val="tx1"/>
                </a:solidFill>
                <a:latin typeface="Arial" panose="020B0604020202020204" pitchFamily="34" charset="0"/>
                <a:cs typeface="Arial" panose="020B0604020202020204" pitchFamily="34" charset="0"/>
              </a:rPr>
              <a:t>an der Phase </a:t>
            </a:r>
            <a:r>
              <a:rPr lang="en-GB" sz="1600" dirty="0" err="1">
                <a:solidFill>
                  <a:schemeClr val="tx1"/>
                </a:solidFill>
                <a:latin typeface="Arial" panose="020B0604020202020204" pitchFamily="34" charset="0"/>
                <a:cs typeface="Arial" panose="020B0604020202020204" pitchFamily="34" charset="0"/>
              </a:rPr>
              <a:t>ansetzen</a:t>
            </a:r>
            <a:r>
              <a:rPr lang="en-GB" sz="1600" dirty="0">
                <a:solidFill>
                  <a:schemeClr val="tx1"/>
                </a:solidFill>
                <a:latin typeface="Arial" panose="020B0604020202020204" pitchFamily="34" charset="0"/>
                <a:cs typeface="Arial" panose="020B0604020202020204" pitchFamily="34" charset="0"/>
              </a:rPr>
              <a:t>, in der </a:t>
            </a:r>
            <a:r>
              <a:rPr lang="en-GB" sz="1600" dirty="0" err="1">
                <a:solidFill>
                  <a:schemeClr val="tx1"/>
                </a:solidFill>
                <a:latin typeface="Arial" panose="020B0604020202020204" pitchFamily="34" charset="0"/>
                <a:cs typeface="Arial" panose="020B0604020202020204" pitchFamily="34" charset="0"/>
              </a:rPr>
              <a:t>sich</a:t>
            </a:r>
            <a:r>
              <a:rPr lang="en-GB" sz="1600" dirty="0">
                <a:solidFill>
                  <a:schemeClr val="tx1"/>
                </a:solidFill>
                <a:latin typeface="Arial" panose="020B0604020202020204" pitchFamily="34" charset="0"/>
                <a:cs typeface="Arial" panose="020B0604020202020204" pitchFamily="34" charset="0"/>
              </a:rPr>
              <a:t> der </a:t>
            </a:r>
            <a:r>
              <a:rPr lang="en-GB" sz="1600" dirty="0" err="1">
                <a:solidFill>
                  <a:schemeClr val="tx1"/>
                </a:solidFill>
                <a:latin typeface="Arial" panose="020B0604020202020204" pitchFamily="34" charset="0"/>
                <a:cs typeface="Arial" panose="020B0604020202020204" pitchFamily="34" charset="0"/>
              </a:rPr>
              <a:t>Einzelne</a:t>
            </a:r>
            <a:r>
              <a:rPr lang="en-GB" sz="1600" dirty="0">
                <a:solidFill>
                  <a:schemeClr val="tx1"/>
                </a:solidFill>
                <a:latin typeface="Arial" panose="020B0604020202020204" pitchFamily="34" charset="0"/>
                <a:cs typeface="Arial" panose="020B0604020202020204" pitchFamily="34" charset="0"/>
              </a:rPr>
              <a:t>/die </a:t>
            </a:r>
            <a:r>
              <a:rPr lang="en-GB" sz="1600" dirty="0" err="1">
                <a:solidFill>
                  <a:schemeClr val="tx1"/>
                </a:solidFill>
                <a:latin typeface="Arial" panose="020B0604020202020204" pitchFamily="34" charset="0"/>
                <a:cs typeface="Arial" panose="020B0604020202020204" pitchFamily="34" charset="0"/>
              </a:rPr>
              <a:t>Einzelne</a:t>
            </a:r>
            <a:r>
              <a:rPr lang="en-GB" sz="1600"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aktuell</a:t>
            </a:r>
            <a:r>
              <a:rPr lang="en-GB" sz="1600" b="1" dirty="0">
                <a:solidFill>
                  <a:schemeClr val="tx1"/>
                </a:solidFill>
                <a:latin typeface="Arial" panose="020B0604020202020204" pitchFamily="34" charset="0"/>
                <a:cs typeface="Arial" panose="020B0604020202020204" pitchFamily="34" charset="0"/>
              </a:rPr>
              <a:t> </a:t>
            </a:r>
            <a:r>
              <a:rPr lang="en-GB" sz="1600" b="1" dirty="0" err="1">
                <a:solidFill>
                  <a:schemeClr val="tx1"/>
                </a:solidFill>
                <a:latin typeface="Arial" panose="020B0604020202020204" pitchFamily="34" charset="0"/>
                <a:cs typeface="Arial" panose="020B0604020202020204" pitchFamily="34" charset="0"/>
              </a:rPr>
              <a:t>befindet</a:t>
            </a:r>
            <a:r>
              <a:rPr lang="en-GB" sz="1600" dirty="0">
                <a:solidFill>
                  <a:schemeClr val="tx1"/>
                </a:solidFill>
                <a:latin typeface="Arial" panose="020B0604020202020204" pitchFamily="34" charset="0"/>
                <a:cs typeface="Arial" panose="020B0604020202020204" pitchFamily="34" charset="0"/>
              </a:rPr>
              <a:t>.</a:t>
            </a:r>
          </a:p>
        </p:txBody>
      </p:sp>
      <p:sp>
        <p:nvSpPr>
          <p:cNvPr id="40" name="Pfeil nach unten 3">
            <a:extLst>
              <a:ext uri="{FF2B5EF4-FFF2-40B4-BE49-F238E27FC236}">
                <a16:creationId xmlns:a16="http://schemas.microsoft.com/office/drawing/2014/main" id="{0E354F5E-0C9B-4A4A-9528-CC878FDB2F9D}"/>
              </a:ext>
            </a:extLst>
          </p:cNvPr>
          <p:cNvSpPr/>
          <p:nvPr/>
        </p:nvSpPr>
        <p:spPr>
          <a:xfrm>
            <a:off x="190550" y="1715209"/>
            <a:ext cx="454349" cy="3821604"/>
          </a:xfrm>
          <a:prstGeom prst="downArrow">
            <a:avLst/>
          </a:prstGeom>
          <a:solidFill>
            <a:srgbClr val="C7D4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algn="ctr"/>
            <a:endParaRPr lang="de-DE" sz="1400" dirty="0" err="1">
              <a:solidFill>
                <a:schemeClr val="tx1"/>
              </a:solidFill>
            </a:endParaRPr>
          </a:p>
        </p:txBody>
      </p:sp>
      <p:sp>
        <p:nvSpPr>
          <p:cNvPr id="41" name="Pfeil nach unten 18">
            <a:extLst>
              <a:ext uri="{FF2B5EF4-FFF2-40B4-BE49-F238E27FC236}">
                <a16:creationId xmlns:a16="http://schemas.microsoft.com/office/drawing/2014/main" id="{6379A028-62AD-824B-A486-FC5BB32C7BEF}"/>
              </a:ext>
            </a:extLst>
          </p:cNvPr>
          <p:cNvSpPr/>
          <p:nvPr/>
        </p:nvSpPr>
        <p:spPr>
          <a:xfrm>
            <a:off x="11504173" y="1715209"/>
            <a:ext cx="454349" cy="3821604"/>
          </a:xfrm>
          <a:prstGeom prst="downArrow">
            <a:avLst/>
          </a:prstGeom>
          <a:solidFill>
            <a:srgbClr val="C7D4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algn="ctr"/>
            <a:endParaRPr lang="de-DE" sz="1400" dirty="0" err="1"/>
          </a:p>
        </p:txBody>
      </p:sp>
      <p:sp>
        <p:nvSpPr>
          <p:cNvPr id="43" name="Rechteck 17">
            <a:extLst>
              <a:ext uri="{FF2B5EF4-FFF2-40B4-BE49-F238E27FC236}">
                <a16:creationId xmlns:a16="http://schemas.microsoft.com/office/drawing/2014/main" id="{E1FBA324-4164-4A4D-B529-B9AA57C1836B}"/>
              </a:ext>
            </a:extLst>
          </p:cNvPr>
          <p:cNvSpPr/>
          <p:nvPr/>
        </p:nvSpPr>
        <p:spPr>
          <a:xfrm>
            <a:off x="9289174" y="1715209"/>
            <a:ext cx="2110478" cy="663192"/>
          </a:xfrm>
          <a:prstGeom prst="rect">
            <a:avLst/>
          </a:prstGeom>
          <a:noFill/>
          <a:ln w="28575">
            <a:solidFill>
              <a:srgbClr val="FFDE7C"/>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a:rPr>
              <a:t>Change Story entwickeln</a:t>
            </a:r>
            <a:endParaRPr kumimoji="0" lang="de-DE" sz="1200" b="0" i="0" u="none" strike="noStrike" kern="1200" cap="none" spc="0" normalizeH="0" baseline="0" noProof="0" dirty="0">
              <a:ln>
                <a:noFill/>
              </a:ln>
              <a:solidFill>
                <a:schemeClr val="tx1"/>
              </a:solidFill>
              <a:effectLst/>
              <a:uLnTx/>
              <a:uFillTx/>
              <a:latin typeface="Arial"/>
            </a:endParaRPr>
          </a:p>
        </p:txBody>
      </p:sp>
      <p:sp>
        <p:nvSpPr>
          <p:cNvPr id="44" name="Rechteck 19">
            <a:extLst>
              <a:ext uri="{FF2B5EF4-FFF2-40B4-BE49-F238E27FC236}">
                <a16:creationId xmlns:a16="http://schemas.microsoft.com/office/drawing/2014/main" id="{95943353-CA27-9A40-8F4F-430E3B1EA72E}"/>
              </a:ext>
            </a:extLst>
          </p:cNvPr>
          <p:cNvSpPr/>
          <p:nvPr/>
        </p:nvSpPr>
        <p:spPr>
          <a:xfrm>
            <a:off x="9289174" y="2500925"/>
            <a:ext cx="2110478" cy="663192"/>
          </a:xfrm>
          <a:prstGeom prst="rect">
            <a:avLst/>
          </a:prstGeom>
          <a:noFill/>
          <a:ln w="28575">
            <a:solidFill>
              <a:srgbClr val="FFDE7C"/>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1200" dirty="0" err="1">
                <a:solidFill>
                  <a:schemeClr val="tx1"/>
                </a:solidFill>
                <a:latin typeface="Arial"/>
              </a:rPr>
              <a:t>Videoteaser</a:t>
            </a:r>
            <a:r>
              <a:rPr lang="de-DE" sz="1200" dirty="0">
                <a:solidFill>
                  <a:schemeClr val="tx1"/>
                </a:solidFill>
                <a:latin typeface="Arial"/>
              </a:rPr>
              <a:t> zu Mehrwerten für verschiedene </a:t>
            </a:r>
            <a:r>
              <a:rPr lang="de-DE" sz="1200" dirty="0" err="1">
                <a:solidFill>
                  <a:schemeClr val="tx1"/>
                </a:solidFill>
                <a:latin typeface="Arial"/>
              </a:rPr>
              <a:t>Personas</a:t>
            </a:r>
            <a:endParaRPr kumimoji="0" lang="de-DE" sz="1200" b="0" i="0" u="none" strike="noStrike" kern="1200" cap="none" spc="0" normalizeH="0" baseline="0" noProof="0" dirty="0">
              <a:ln>
                <a:noFill/>
              </a:ln>
              <a:solidFill>
                <a:schemeClr val="tx1"/>
              </a:solidFill>
              <a:effectLst/>
              <a:uLnTx/>
              <a:uFillTx/>
              <a:latin typeface="Arial"/>
            </a:endParaRPr>
          </a:p>
        </p:txBody>
      </p:sp>
      <p:sp>
        <p:nvSpPr>
          <p:cNvPr id="45" name="Rechteck 20">
            <a:extLst>
              <a:ext uri="{FF2B5EF4-FFF2-40B4-BE49-F238E27FC236}">
                <a16:creationId xmlns:a16="http://schemas.microsoft.com/office/drawing/2014/main" id="{211091D8-C784-0840-9DCE-E2D5EDB33736}"/>
              </a:ext>
            </a:extLst>
          </p:cNvPr>
          <p:cNvSpPr/>
          <p:nvPr/>
        </p:nvSpPr>
        <p:spPr>
          <a:xfrm>
            <a:off x="9289174" y="3286641"/>
            <a:ext cx="2110478" cy="663192"/>
          </a:xfrm>
          <a:prstGeom prst="rect">
            <a:avLst/>
          </a:prstGeom>
          <a:noFill/>
          <a:ln w="28575">
            <a:solidFill>
              <a:srgbClr val="FFDE7C"/>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a:rPr>
              <a:t>Schulungen, WBTs</a:t>
            </a:r>
            <a:endParaRPr kumimoji="0" lang="de-DE" sz="1200" b="0" i="0" u="none" strike="noStrike" kern="1200" cap="none" spc="0" normalizeH="0" baseline="0" noProof="0" dirty="0">
              <a:ln>
                <a:noFill/>
              </a:ln>
              <a:solidFill>
                <a:schemeClr val="tx1"/>
              </a:solidFill>
              <a:effectLst/>
              <a:uLnTx/>
              <a:uFillTx/>
              <a:latin typeface="Arial"/>
            </a:endParaRPr>
          </a:p>
        </p:txBody>
      </p:sp>
      <p:sp>
        <p:nvSpPr>
          <p:cNvPr id="46" name="Rechteck 21">
            <a:extLst>
              <a:ext uri="{FF2B5EF4-FFF2-40B4-BE49-F238E27FC236}">
                <a16:creationId xmlns:a16="http://schemas.microsoft.com/office/drawing/2014/main" id="{DA6CE4C3-6EC5-1644-B9FB-6B01F114778D}"/>
              </a:ext>
            </a:extLst>
          </p:cNvPr>
          <p:cNvSpPr/>
          <p:nvPr/>
        </p:nvSpPr>
        <p:spPr>
          <a:xfrm>
            <a:off x="9289174" y="4072357"/>
            <a:ext cx="2110478" cy="663192"/>
          </a:xfrm>
          <a:prstGeom prst="rect">
            <a:avLst/>
          </a:prstGeom>
          <a:noFill/>
          <a:ln w="28575">
            <a:solidFill>
              <a:srgbClr val="FFDE7C"/>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1200" noProof="0" dirty="0">
                <a:solidFill>
                  <a:schemeClr val="tx1"/>
                </a:solidFill>
                <a:latin typeface="Arial"/>
              </a:rPr>
              <a:t>Coaches, Integration in den Arbeitsalltag</a:t>
            </a:r>
            <a:endParaRPr kumimoji="0" lang="de-DE" sz="1200" b="0" i="0" u="none" strike="noStrike" kern="1200" cap="none" spc="0" normalizeH="0" baseline="0" noProof="0" dirty="0">
              <a:ln>
                <a:noFill/>
              </a:ln>
              <a:solidFill>
                <a:schemeClr val="tx1"/>
              </a:solidFill>
              <a:effectLst/>
              <a:uLnTx/>
              <a:uFillTx/>
              <a:latin typeface="Arial"/>
            </a:endParaRPr>
          </a:p>
        </p:txBody>
      </p:sp>
      <p:sp>
        <p:nvSpPr>
          <p:cNvPr id="47" name="Rechteck 22">
            <a:extLst>
              <a:ext uri="{FF2B5EF4-FFF2-40B4-BE49-F238E27FC236}">
                <a16:creationId xmlns:a16="http://schemas.microsoft.com/office/drawing/2014/main" id="{598A9E43-122A-2E41-BA4B-66F50004095A}"/>
              </a:ext>
            </a:extLst>
          </p:cNvPr>
          <p:cNvSpPr/>
          <p:nvPr/>
        </p:nvSpPr>
        <p:spPr>
          <a:xfrm>
            <a:off x="9289174" y="4858073"/>
            <a:ext cx="2110478" cy="663192"/>
          </a:xfrm>
          <a:prstGeom prst="rect">
            <a:avLst/>
          </a:prstGeom>
          <a:noFill/>
          <a:ln w="28575">
            <a:solidFill>
              <a:srgbClr val="FFDE7C"/>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1200" noProof="0" dirty="0">
                <a:solidFill>
                  <a:schemeClr val="tx1"/>
                </a:solidFill>
                <a:latin typeface="Arial"/>
              </a:rPr>
              <a:t>Vorbildfunktion der Führungskräfte, Gaming-Konzepte/</a:t>
            </a:r>
            <a:r>
              <a:rPr lang="de-DE" sz="1200" noProof="0" dirty="0" err="1">
                <a:solidFill>
                  <a:schemeClr val="tx1"/>
                </a:solidFill>
                <a:latin typeface="Arial"/>
              </a:rPr>
              <a:t>Challenges</a:t>
            </a:r>
            <a:endParaRPr kumimoji="0" lang="de-DE" sz="1200" b="0" i="0" u="none" strike="noStrike" kern="1200" cap="none" spc="0" normalizeH="0" baseline="0" noProof="0" dirty="0">
              <a:ln>
                <a:noFill/>
              </a:ln>
              <a:solidFill>
                <a:schemeClr val="tx1"/>
              </a:solidFill>
              <a:effectLst/>
              <a:uLnTx/>
              <a:uFillTx/>
              <a:latin typeface="Arial"/>
            </a:endParaRPr>
          </a:p>
        </p:txBody>
      </p:sp>
      <p:sp>
        <p:nvSpPr>
          <p:cNvPr id="48" name="Rechteck 23">
            <a:extLst>
              <a:ext uri="{FF2B5EF4-FFF2-40B4-BE49-F238E27FC236}">
                <a16:creationId xmlns:a16="http://schemas.microsoft.com/office/drawing/2014/main" id="{C3677EB3-B2B2-ED4A-A415-7984015A6509}"/>
              </a:ext>
            </a:extLst>
          </p:cNvPr>
          <p:cNvSpPr/>
          <p:nvPr/>
        </p:nvSpPr>
        <p:spPr>
          <a:xfrm>
            <a:off x="9272551" y="1309649"/>
            <a:ext cx="2353460" cy="4047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DE" sz="1400" b="1" u="sng" dirty="0">
                <a:solidFill>
                  <a:schemeClr val="tx1"/>
                </a:solidFill>
                <a:latin typeface="Arial"/>
              </a:rPr>
              <a:t>Mögliche Maßnahmen</a:t>
            </a:r>
            <a:endParaRPr kumimoji="0" lang="de-DE" sz="1400" b="1" i="0" u="sng" strike="noStrike" kern="1200" cap="none" spc="0" normalizeH="0" baseline="0" noProof="0" dirty="0">
              <a:ln>
                <a:noFill/>
              </a:ln>
              <a:solidFill>
                <a:schemeClr val="tx1"/>
              </a:solidFill>
              <a:effectLst/>
              <a:uLnTx/>
              <a:uFillTx/>
              <a:latin typeface="Arial"/>
            </a:endParaRPr>
          </a:p>
        </p:txBody>
      </p:sp>
    </p:spTree>
    <p:extLst>
      <p:ext uri="{BB962C8B-B14F-4D97-AF65-F5344CB8AC3E}">
        <p14:creationId xmlns:p14="http://schemas.microsoft.com/office/powerpoint/2010/main" val="36289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Legende 5"/>
          <p:cNvSpPr/>
          <p:nvPr/>
        </p:nvSpPr>
        <p:spPr>
          <a:xfrm>
            <a:off x="4295006" y="2421682"/>
            <a:ext cx="3600400" cy="2592288"/>
          </a:xfrm>
          <a:prstGeom prst="wedgeEllipseCallout">
            <a:avLst>
              <a:gd name="adj1" fmla="val -35804"/>
              <a:gd name="adj2" fmla="val 63243"/>
            </a:avLst>
          </a:prstGeom>
          <a:solidFill>
            <a:srgbClr val="C7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chemeClr val="tx1"/>
                </a:solidFill>
                <a:latin typeface="Arial" panose="020B0604020202020204" pitchFamily="34" charset="0"/>
                <a:cs typeface="Arial" panose="020B0604020202020204" pitchFamily="34" charset="0"/>
              </a:rPr>
              <a:t>Der Mensch ist von Natur aus ein Geschichten erzählendes Tier.*</a:t>
            </a:r>
          </a:p>
        </p:txBody>
      </p:sp>
      <p:sp>
        <p:nvSpPr>
          <p:cNvPr id="7" name="Rechteck 6"/>
          <p:cNvSpPr/>
          <p:nvPr/>
        </p:nvSpPr>
        <p:spPr>
          <a:xfrm>
            <a:off x="9428285" y="5791249"/>
            <a:ext cx="1779654" cy="400110"/>
          </a:xfrm>
          <a:prstGeom prst="rect">
            <a:avLst/>
          </a:prstGeom>
        </p:spPr>
        <p:txBody>
          <a:bodyPr wrap="none">
            <a:spAutoFit/>
          </a:bodyPr>
          <a:lstStyle/>
          <a:p>
            <a:r>
              <a:rPr lang="de-DE" sz="2000">
                <a:latin typeface="Arial" panose="020B0604020202020204" pitchFamily="34" charset="0"/>
                <a:cs typeface="Arial" panose="020B0604020202020204" pitchFamily="34" charset="0"/>
              </a:rPr>
              <a:t>*Umberto Eco</a:t>
            </a:r>
          </a:p>
        </p:txBody>
      </p:sp>
      <p:sp>
        <p:nvSpPr>
          <p:cNvPr id="8" name="Rechteck 7"/>
          <p:cNvSpPr/>
          <p:nvPr/>
        </p:nvSpPr>
        <p:spPr>
          <a:xfrm>
            <a:off x="550590" y="443031"/>
            <a:ext cx="8181057" cy="954107"/>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06 ADKAR und Story Telling</a:t>
            </a:r>
          </a:p>
          <a:p>
            <a:r>
              <a:rPr lang="en-GB" sz="2800" dirty="0">
                <a:latin typeface="Arial" panose="020B0604020202020204" pitchFamily="34" charset="0"/>
                <a:cs typeface="Arial" panose="020B0604020202020204" pitchFamily="34" charset="0"/>
              </a:rPr>
              <a:t>Story Telling</a:t>
            </a:r>
            <a:endParaRPr lang="de-DE" sz="28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27370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50590" y="443031"/>
            <a:ext cx="10873208" cy="954107"/>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06 ADKAR und Story Telling</a:t>
            </a:r>
          </a:p>
          <a:p>
            <a:r>
              <a:rPr lang="en-GB" sz="2800" dirty="0">
                <a:latin typeface="Arial" panose="020B0604020202020204" pitchFamily="34" charset="0"/>
                <a:ea typeface="+mj-ea"/>
                <a:cs typeface="Arial" panose="020B0604020202020204" pitchFamily="34" charset="0"/>
              </a:rPr>
              <a:t>Story Telling: Wie </a:t>
            </a:r>
            <a:r>
              <a:rPr lang="en-GB" sz="2800" dirty="0" err="1">
                <a:latin typeface="Arial" panose="020B0604020202020204" pitchFamily="34" charset="0"/>
                <a:ea typeface="+mj-ea"/>
                <a:cs typeface="Arial" panose="020B0604020202020204" pitchFamily="34" charset="0"/>
              </a:rPr>
              <a:t>authentische</a:t>
            </a:r>
            <a:r>
              <a:rPr lang="en-GB" sz="2800" dirty="0">
                <a:latin typeface="Arial" panose="020B0604020202020204" pitchFamily="34" charset="0"/>
                <a:ea typeface="+mj-ea"/>
                <a:cs typeface="Arial" panose="020B0604020202020204" pitchFamily="34" charset="0"/>
              </a:rPr>
              <a:t> Leader </a:t>
            </a:r>
            <a:r>
              <a:rPr lang="en-GB" sz="2800" dirty="0" err="1">
                <a:latin typeface="Arial" panose="020B0604020202020204" pitchFamily="34" charset="0"/>
                <a:ea typeface="+mj-ea"/>
                <a:cs typeface="Arial" panose="020B0604020202020204" pitchFamily="34" charset="0"/>
              </a:rPr>
              <a:t>Veränderungen</a:t>
            </a:r>
            <a:r>
              <a:rPr lang="en-GB" sz="2800" dirty="0">
                <a:latin typeface="Arial" panose="020B0604020202020204" pitchFamily="34" charset="0"/>
                <a:ea typeface="+mj-ea"/>
                <a:cs typeface="Arial" panose="020B0604020202020204" pitchFamily="34" charset="0"/>
              </a:rPr>
              <a:t> </a:t>
            </a:r>
            <a:r>
              <a:rPr lang="en-GB" sz="2800" dirty="0" err="1">
                <a:latin typeface="Arial" panose="020B0604020202020204" pitchFamily="34" charset="0"/>
                <a:ea typeface="+mj-ea"/>
                <a:cs typeface="Arial" panose="020B0604020202020204" pitchFamily="34" charset="0"/>
              </a:rPr>
              <a:t>vermitteln</a:t>
            </a:r>
            <a:endParaRPr lang="de-DE" sz="2800" dirty="0">
              <a:latin typeface="Arial" panose="020B0604020202020204" pitchFamily="34" charset="0"/>
              <a:ea typeface="+mj-ea"/>
              <a:cs typeface="Arial" panose="020B0604020202020204" pitchFamily="34" charset="0"/>
            </a:endParaRPr>
          </a:p>
        </p:txBody>
      </p:sp>
      <p:graphicFrame>
        <p:nvGraphicFramePr>
          <p:cNvPr id="2" name="Inhaltsplatzhalter 1"/>
          <p:cNvGraphicFramePr>
            <a:graphicFrameLocks noGrp="1"/>
          </p:cNvGraphicFramePr>
          <p:nvPr>
            <p:ph idx="1"/>
            <p:extLst>
              <p:ext uri="{D42A27DB-BD31-4B8C-83A1-F6EECF244321}">
                <p14:modId xmlns:p14="http://schemas.microsoft.com/office/powerpoint/2010/main" val="1405977386"/>
              </p:ext>
            </p:extLst>
          </p:nvPr>
        </p:nvGraphicFramePr>
        <p:xfrm>
          <a:off x="838622" y="1773610"/>
          <a:ext cx="10106954" cy="4395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223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DE92F9F-2AD5-4F3F-8821-2EFAFA65F9D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199965F7-1F07-4F39-A5AF-97B4E1028F9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4CCD0AE9-CEB8-4CF0-87F9-614808DE20C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168C0E3-9A35-4A11-8775-692BB881116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77A46878-6C2B-4016-8FD2-A208943AD205}"/>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0BE609F4-4F20-40B3-96F2-236C63C99F9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E14FF7F6-3038-4D54-82AD-D2995690032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E70B041F-E96E-4B0D-9C98-076ED5102563}"/>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graphicEl>
                                              <a:dgm id="{8933D6DB-0B91-4863-B837-8023E09D4E76}"/>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graphicEl>
                                              <a:dgm id="{6BAC4854-B31B-428F-ADEE-3EB6CEEF322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graphicEl>
                                              <a:dgm id="{CBA8E943-4F44-4B6B-B063-354FF99E88B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graphicEl>
                                              <a:dgm id="{154F1320-7630-4860-8115-753979D4F3B1}"/>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graphicEl>
                                              <a:dgm id="{C9FA7A3B-1548-41D3-ADFA-0600E5F6B335}"/>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graphicEl>
                                              <a:dgm id="{53832B72-D9A2-40BD-BD1B-D9EED7E9DA3A}"/>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graphicEl>
                                              <a:dgm id="{EDFA3B3D-A710-4C64-AE86-5A849FC2A5F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07931" y="443031"/>
            <a:ext cx="10627835"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06 ADKAR und Story Telling</a:t>
            </a:r>
          </a:p>
          <a:p>
            <a:r>
              <a:rPr lang="en-GB" sz="2800">
                <a:latin typeface="Arial" panose="020B0604020202020204" pitchFamily="34" charset="0"/>
                <a:cs typeface="Arial" panose="020B0604020202020204" pitchFamily="34" charset="0"/>
              </a:rPr>
              <a:t>Business Story Telling</a:t>
            </a:r>
            <a:endParaRPr lang="de-DE" sz="2800">
              <a:latin typeface="Arial" panose="020B0604020202020204" pitchFamily="34" charset="0"/>
              <a:cs typeface="Arial" panose="020B0604020202020204" pitchFamily="34" charset="0"/>
            </a:endParaRPr>
          </a:p>
        </p:txBody>
      </p:sp>
      <p:sp>
        <p:nvSpPr>
          <p:cNvPr id="6" name="Inhaltsplatzhalter 1"/>
          <p:cNvSpPr txBox="1">
            <a:spLocks/>
          </p:cNvSpPr>
          <p:nvPr/>
        </p:nvSpPr>
        <p:spPr>
          <a:xfrm>
            <a:off x="507931" y="1530350"/>
            <a:ext cx="11187182" cy="4840175"/>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a:t> </a:t>
            </a:r>
          </a:p>
        </p:txBody>
      </p:sp>
      <p:sp>
        <p:nvSpPr>
          <p:cNvPr id="2" name="Explosion 1 1"/>
          <p:cNvSpPr/>
          <p:nvPr/>
        </p:nvSpPr>
        <p:spPr>
          <a:xfrm>
            <a:off x="3481588" y="1334667"/>
            <a:ext cx="4680520" cy="4474683"/>
          </a:xfrm>
          <a:prstGeom prst="irregularSeal1">
            <a:avLst/>
          </a:prstGeom>
          <a:solidFill>
            <a:srgbClr val="FFDE7C"/>
          </a:solidFill>
          <a:ln>
            <a:solidFill>
              <a:srgbClr val="FFD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chemeClr val="tx1"/>
                </a:solidFill>
                <a:latin typeface="Arial" panose="020B0604020202020204" pitchFamily="34" charset="0"/>
                <a:cs typeface="Arial" panose="020B0604020202020204" pitchFamily="34" charset="0"/>
              </a:rPr>
              <a:t>Wussten Sie, dass Geschichten 22 Mal unvergesslicher als Fakten sind?</a:t>
            </a:r>
          </a:p>
        </p:txBody>
      </p:sp>
      <p:sp>
        <p:nvSpPr>
          <p:cNvPr id="3" name="Textfeld 2"/>
          <p:cNvSpPr txBox="1"/>
          <p:nvPr/>
        </p:nvSpPr>
        <p:spPr>
          <a:xfrm>
            <a:off x="2134766" y="6166098"/>
            <a:ext cx="6984776" cy="400110"/>
          </a:xfrm>
          <a:prstGeom prst="rect">
            <a:avLst/>
          </a:prstGeom>
          <a:noFill/>
        </p:spPr>
        <p:txBody>
          <a:bodyPr wrap="square" rtlCol="0">
            <a:spAutoFit/>
          </a:bodyPr>
          <a:lstStyle/>
          <a:p>
            <a:r>
              <a:rPr lang="de-DE" sz="2000">
                <a:latin typeface="Arial" panose="020B0604020202020204" pitchFamily="34" charset="0"/>
                <a:cs typeface="Arial" panose="020B0604020202020204" pitchFamily="34" charset="0"/>
              </a:rPr>
              <a:t>*Jerome </a:t>
            </a:r>
            <a:r>
              <a:rPr lang="de-DE" sz="2000" err="1">
                <a:latin typeface="Arial" panose="020B0604020202020204" pitchFamily="34" charset="0"/>
                <a:cs typeface="Arial" panose="020B0604020202020204" pitchFamily="34" charset="0"/>
              </a:rPr>
              <a:t>Bruner</a:t>
            </a:r>
            <a:r>
              <a:rPr lang="de-DE" sz="2000">
                <a:latin typeface="Arial" panose="020B0604020202020204" pitchFamily="34" charset="0"/>
                <a:cs typeface="Arial" panose="020B0604020202020204" pitchFamily="34" charset="0"/>
              </a:rPr>
              <a:t> – </a:t>
            </a:r>
            <a:r>
              <a:rPr lang="de-DE" sz="2000" err="1">
                <a:latin typeface="Arial" panose="020B0604020202020204" pitchFamily="34" charset="0"/>
                <a:cs typeface="Arial" panose="020B0604020202020204" pitchFamily="34" charset="0"/>
              </a:rPr>
              <a:t>Actual</a:t>
            </a:r>
            <a:r>
              <a:rPr lang="de-DE" sz="2000">
                <a:latin typeface="Arial" panose="020B0604020202020204" pitchFamily="34" charset="0"/>
                <a:cs typeface="Arial" panose="020B0604020202020204" pitchFamily="34" charset="0"/>
              </a:rPr>
              <a:t> </a:t>
            </a:r>
            <a:r>
              <a:rPr lang="de-DE" sz="2000" err="1">
                <a:latin typeface="Arial" panose="020B0604020202020204" pitchFamily="34" charset="0"/>
                <a:cs typeface="Arial" panose="020B0604020202020204" pitchFamily="34" charset="0"/>
              </a:rPr>
              <a:t>Minds</a:t>
            </a:r>
            <a:r>
              <a:rPr lang="de-DE" sz="2000">
                <a:latin typeface="Arial" panose="020B0604020202020204" pitchFamily="34" charset="0"/>
                <a:cs typeface="Arial" panose="020B0604020202020204" pitchFamily="34" charset="0"/>
              </a:rPr>
              <a:t>, </a:t>
            </a:r>
            <a:r>
              <a:rPr lang="de-DE" sz="2000" err="1">
                <a:latin typeface="Arial" panose="020B0604020202020204" pitchFamily="34" charset="0"/>
                <a:cs typeface="Arial" panose="020B0604020202020204" pitchFamily="34" charset="0"/>
              </a:rPr>
              <a:t>Possible</a:t>
            </a:r>
            <a:r>
              <a:rPr lang="de-DE" sz="2000">
                <a:latin typeface="Arial" panose="020B0604020202020204" pitchFamily="34" charset="0"/>
                <a:cs typeface="Arial" panose="020B0604020202020204" pitchFamily="34" charset="0"/>
              </a:rPr>
              <a:t> </a:t>
            </a:r>
            <a:r>
              <a:rPr lang="de-DE" sz="2000" err="1">
                <a:latin typeface="Arial" panose="020B0604020202020204" pitchFamily="34" charset="0"/>
                <a:cs typeface="Arial" panose="020B0604020202020204" pitchFamily="34" charset="0"/>
              </a:rPr>
              <a:t>Worlds</a:t>
            </a:r>
            <a:r>
              <a:rPr lang="de-DE" sz="2000">
                <a:latin typeface="Arial" panose="020B0604020202020204" pitchFamily="34" charset="0"/>
                <a:cs typeface="Arial" panose="020B0604020202020204" pitchFamily="34" charset="0"/>
              </a:rPr>
              <a:t>; 1985</a:t>
            </a:r>
          </a:p>
        </p:txBody>
      </p:sp>
      <p:grpSp>
        <p:nvGrpSpPr>
          <p:cNvPr id="10" name="Gruppieren 9"/>
          <p:cNvGrpSpPr>
            <a:grpSpLocks noChangeAspect="1"/>
          </p:cNvGrpSpPr>
          <p:nvPr/>
        </p:nvGrpSpPr>
        <p:grpSpPr>
          <a:xfrm>
            <a:off x="5209410" y="502340"/>
            <a:ext cx="835488" cy="835488"/>
            <a:chOff x="1401849" y="2282376"/>
            <a:chExt cx="548640" cy="548640"/>
          </a:xfrm>
          <a:effectLst>
            <a:outerShdw blurRad="63500" sx="102000" sy="102000" algn="ctr" rotWithShape="0">
              <a:prstClr val="black">
                <a:alpha val="40000"/>
              </a:prstClr>
            </a:outerShdw>
          </a:effectLst>
        </p:grpSpPr>
        <p:sp>
          <p:nvSpPr>
            <p:cNvPr id="11"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12"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127968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p:cNvSpPr/>
          <p:nvPr/>
        </p:nvSpPr>
        <p:spPr>
          <a:xfrm>
            <a:off x="1159124" y="2021021"/>
            <a:ext cx="3600000" cy="900000"/>
          </a:xfrm>
          <a:prstGeom prst="roundRect">
            <a:avLst/>
          </a:prstGeom>
          <a:solidFill>
            <a:srgbClr val="FFDE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Wer bin ich?</a:t>
            </a:r>
          </a:p>
        </p:txBody>
      </p:sp>
      <p:sp>
        <p:nvSpPr>
          <p:cNvPr id="8" name="Abgerundetes Rechteck 7"/>
          <p:cNvSpPr/>
          <p:nvPr/>
        </p:nvSpPr>
        <p:spPr>
          <a:xfrm>
            <a:off x="1159124" y="2921021"/>
            <a:ext cx="3600000" cy="900000"/>
          </a:xfrm>
          <a:prstGeom prst="roundRect">
            <a:avLst/>
          </a:prstGeom>
          <a:solidFill>
            <a:srgbClr val="C7D4E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Warum bin ich hier?</a:t>
            </a:r>
          </a:p>
        </p:txBody>
      </p:sp>
      <p:sp>
        <p:nvSpPr>
          <p:cNvPr id="7" name="Abgerundetes Rechteck 6"/>
          <p:cNvSpPr/>
          <p:nvPr/>
        </p:nvSpPr>
        <p:spPr>
          <a:xfrm>
            <a:off x="1159124" y="3821021"/>
            <a:ext cx="3600000" cy="900000"/>
          </a:xfrm>
          <a:prstGeom prst="roundRect">
            <a:avLst/>
          </a:prstGeom>
          <a:solidFill>
            <a:srgbClr val="FFDE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Vision</a:t>
            </a:r>
          </a:p>
        </p:txBody>
      </p:sp>
      <p:sp>
        <p:nvSpPr>
          <p:cNvPr id="9" name="Abgerundetes Rechteck 8"/>
          <p:cNvSpPr/>
          <p:nvPr/>
        </p:nvSpPr>
        <p:spPr>
          <a:xfrm>
            <a:off x="1159124" y="4721021"/>
            <a:ext cx="3600000" cy="900000"/>
          </a:xfrm>
          <a:prstGeom prst="roundRect">
            <a:avLst/>
          </a:prstGeom>
          <a:solidFill>
            <a:srgbClr val="C7D4E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Gelebte Werte</a:t>
            </a:r>
          </a:p>
        </p:txBody>
      </p:sp>
      <p:sp>
        <p:nvSpPr>
          <p:cNvPr id="11" name="Abgerundetes Rechteck 10"/>
          <p:cNvSpPr/>
          <p:nvPr/>
        </p:nvSpPr>
        <p:spPr>
          <a:xfrm>
            <a:off x="1159124" y="5619028"/>
            <a:ext cx="3600000" cy="900000"/>
          </a:xfrm>
          <a:prstGeom prst="roundRect">
            <a:avLst/>
          </a:prstGeom>
          <a:solidFill>
            <a:srgbClr val="FFDE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Beispiele / Metapher</a:t>
            </a:r>
          </a:p>
        </p:txBody>
      </p:sp>
      <p:sp>
        <p:nvSpPr>
          <p:cNvPr id="12" name="Abgerundetes Rechteck 11"/>
          <p:cNvSpPr/>
          <p:nvPr/>
        </p:nvSpPr>
        <p:spPr>
          <a:xfrm>
            <a:off x="4759124" y="2021021"/>
            <a:ext cx="5971904" cy="900000"/>
          </a:xfrm>
          <a:prstGeom prst="roundRect">
            <a:avLst/>
          </a:prstGeom>
          <a:solidFill>
            <a:srgbClr val="FFDE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Vorstellung zum </a:t>
            </a:r>
            <a:r>
              <a:rPr lang="de-DE" sz="1600" err="1">
                <a:solidFill>
                  <a:schemeClr val="tx1"/>
                </a:solidFill>
                <a:latin typeface="Arial" panose="020B0604020202020204" pitchFamily="34" charset="0"/>
                <a:cs typeface="Arial" panose="020B0604020202020204" pitchFamily="34" charset="0"/>
              </a:rPr>
              <a:t>Meetingbeginn</a:t>
            </a:r>
            <a:endParaRPr lang="de-DE" sz="1600">
              <a:solidFill>
                <a:schemeClr val="tx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Schafft Glaubwürdigkeit und Vertrauen, fördert Bereitschaft zum Zuhören</a:t>
            </a:r>
          </a:p>
        </p:txBody>
      </p:sp>
      <p:sp>
        <p:nvSpPr>
          <p:cNvPr id="13" name="Abgerundetes Rechteck 12"/>
          <p:cNvSpPr/>
          <p:nvPr/>
        </p:nvSpPr>
        <p:spPr>
          <a:xfrm>
            <a:off x="4759124" y="2921021"/>
            <a:ext cx="5971904" cy="900000"/>
          </a:xfrm>
          <a:prstGeom prst="roundRect">
            <a:avLst/>
          </a:prstGeom>
          <a:solidFill>
            <a:srgbClr val="C7D4E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a:t>
            </a:r>
            <a:r>
              <a:rPr lang="de-DE" sz="1600" err="1">
                <a:solidFill>
                  <a:schemeClr val="tx1"/>
                </a:solidFill>
                <a:latin typeface="Arial" panose="020B0604020202020204" pitchFamily="34" charset="0"/>
                <a:cs typeface="Arial" panose="020B0604020202020204" pitchFamily="34" charset="0"/>
              </a:rPr>
              <a:t>Buy</a:t>
            </a:r>
            <a:r>
              <a:rPr lang="de-DE" sz="1600">
                <a:solidFill>
                  <a:schemeClr val="tx1"/>
                </a:solidFill>
                <a:latin typeface="Arial" panose="020B0604020202020204" pitchFamily="34" charset="0"/>
                <a:cs typeface="Arial" panose="020B0604020202020204" pitchFamily="34" charset="0"/>
              </a:rPr>
              <a:t> in“ erzielen, die Bereitschaft zur Unterstützung</a:t>
            </a:r>
          </a:p>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Eigene Glaubwürdigkeit unterstreichen</a:t>
            </a:r>
          </a:p>
        </p:txBody>
      </p:sp>
      <p:sp>
        <p:nvSpPr>
          <p:cNvPr id="14" name="Abgerundetes Rechteck 13"/>
          <p:cNvSpPr/>
          <p:nvPr/>
        </p:nvSpPr>
        <p:spPr>
          <a:xfrm>
            <a:off x="4759124" y="3821021"/>
            <a:ext cx="5971904" cy="900000"/>
          </a:xfrm>
          <a:prstGeom prst="roundRect">
            <a:avLst/>
          </a:prstGeom>
          <a:solidFill>
            <a:srgbClr val="FFDE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Kick off Meetings von Projekten</a:t>
            </a:r>
          </a:p>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Neue Teamvision</a:t>
            </a:r>
          </a:p>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Stärkung der Motivation</a:t>
            </a:r>
          </a:p>
        </p:txBody>
      </p:sp>
      <p:sp>
        <p:nvSpPr>
          <p:cNvPr id="15" name="Abgerundetes Rechteck 14"/>
          <p:cNvSpPr/>
          <p:nvPr/>
        </p:nvSpPr>
        <p:spPr>
          <a:xfrm>
            <a:off x="4759124" y="4721021"/>
            <a:ext cx="5971904" cy="900000"/>
          </a:xfrm>
          <a:prstGeom prst="roundRect">
            <a:avLst/>
          </a:prstGeom>
          <a:solidFill>
            <a:srgbClr val="C7D4E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Werte im Team entwickeln oder herausarbeiten</a:t>
            </a:r>
          </a:p>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Verhaltensänderung erzielen</a:t>
            </a:r>
          </a:p>
        </p:txBody>
      </p:sp>
      <p:sp>
        <p:nvSpPr>
          <p:cNvPr id="16" name="Abgerundetes Rechteck 15"/>
          <p:cNvSpPr/>
          <p:nvPr/>
        </p:nvSpPr>
        <p:spPr>
          <a:xfrm>
            <a:off x="4759124" y="5619028"/>
            <a:ext cx="5971904" cy="900000"/>
          </a:xfrm>
          <a:prstGeom prst="roundRect">
            <a:avLst/>
          </a:prstGeom>
          <a:solidFill>
            <a:srgbClr val="FFDE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de-DE" sz="1600">
                <a:solidFill>
                  <a:schemeClr val="tx1"/>
                </a:solidFill>
                <a:latin typeface="Arial" panose="020B0604020202020204" pitchFamily="34" charset="0"/>
                <a:cs typeface="Arial" panose="020B0604020202020204" pitchFamily="34" charset="0"/>
              </a:rPr>
              <a:t>Story mit sprechenden Beispielen mit Wiedererkennungswert </a:t>
            </a:r>
          </a:p>
        </p:txBody>
      </p:sp>
      <p:sp>
        <p:nvSpPr>
          <p:cNvPr id="17" name="Abgerundetes Rechteck 16"/>
          <p:cNvSpPr/>
          <p:nvPr/>
        </p:nvSpPr>
        <p:spPr>
          <a:xfrm>
            <a:off x="1159124" y="1589021"/>
            <a:ext cx="3600000" cy="432000"/>
          </a:xfrm>
          <a:prstGeom prst="roundRect">
            <a:avLst/>
          </a:prstGeom>
          <a:solidFill>
            <a:srgbClr val="A0B6E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Story</a:t>
            </a:r>
          </a:p>
        </p:txBody>
      </p:sp>
      <p:sp>
        <p:nvSpPr>
          <p:cNvPr id="18" name="Abgerundetes Rechteck 17"/>
          <p:cNvSpPr/>
          <p:nvPr/>
        </p:nvSpPr>
        <p:spPr>
          <a:xfrm>
            <a:off x="4759124" y="1589021"/>
            <a:ext cx="5971904" cy="432000"/>
          </a:xfrm>
          <a:prstGeom prst="roundRect">
            <a:avLst/>
          </a:prstGeom>
          <a:solidFill>
            <a:srgbClr val="A0B6E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latin typeface="Arial" panose="020B0604020202020204" pitchFamily="34" charset="0"/>
                <a:cs typeface="Arial" panose="020B0604020202020204" pitchFamily="34" charset="0"/>
              </a:rPr>
              <a:t>Anwendung</a:t>
            </a:r>
          </a:p>
        </p:txBody>
      </p:sp>
      <p:sp>
        <p:nvSpPr>
          <p:cNvPr id="4" name="Rechteck 3"/>
          <p:cNvSpPr/>
          <p:nvPr/>
        </p:nvSpPr>
        <p:spPr>
          <a:xfrm>
            <a:off x="643384" y="443031"/>
            <a:ext cx="8088264" cy="954107"/>
          </a:xfrm>
          <a:prstGeom prst="rect">
            <a:avLst/>
          </a:prstGeom>
        </p:spPr>
        <p:txBody>
          <a:bodyPr wrap="square">
            <a:spAutoFit/>
          </a:bodyPr>
          <a:lstStyle/>
          <a:p>
            <a:r>
              <a:rPr lang="en-GB" sz="2800">
                <a:latin typeface="Arial" panose="020B0604020202020204" pitchFamily="34" charset="0"/>
                <a:cs typeface="Arial" panose="020B0604020202020204" pitchFamily="34" charset="0"/>
              </a:rPr>
              <a:t>06 ADKAR und Story Telling</a:t>
            </a:r>
          </a:p>
          <a:p>
            <a:r>
              <a:rPr lang="en-GB" sz="2800">
                <a:latin typeface="Arial" panose="020B0604020202020204" pitchFamily="34" charset="0"/>
                <a:cs typeface="Arial" panose="020B0604020202020204" pitchFamily="34" charset="0"/>
              </a:rPr>
              <a:t>Business Story Telling</a:t>
            </a:r>
            <a:endParaRPr lang="de-DE"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58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P spid="9" grpId="0" animBg="1"/>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54646" y="443031"/>
            <a:ext cx="9865096" cy="954107"/>
          </a:xfrm>
          <a:prstGeom prst="rect">
            <a:avLst/>
          </a:prstGeom>
        </p:spPr>
        <p:txBody>
          <a:bodyPr wrap="square">
            <a:spAutoFit/>
          </a:bodyPr>
          <a:lstStyle/>
          <a:p>
            <a:r>
              <a:rPr lang="de-DE" sz="2800">
                <a:solidFill>
                  <a:schemeClr val="dk1"/>
                </a:solidFill>
                <a:latin typeface="Arial" panose="020B0604020202020204" pitchFamily="34" charset="0"/>
                <a:cs typeface="Arial" panose="020B0604020202020204" pitchFamily="34" charset="0"/>
              </a:rPr>
              <a:t>01 Begrüßung</a:t>
            </a:r>
          </a:p>
          <a:p>
            <a:r>
              <a:rPr lang="de-DE" sz="2800">
                <a:solidFill>
                  <a:schemeClr val="dk1"/>
                </a:solidFill>
                <a:latin typeface="Arial" panose="020B0604020202020204" pitchFamily="34" charset="0"/>
                <a:cs typeface="Arial" panose="020B0604020202020204" pitchFamily="34" charset="0"/>
              </a:rPr>
              <a:t>Ihre Referenten stellen sich vor</a:t>
            </a:r>
          </a:p>
        </p:txBody>
      </p:sp>
      <p:pic>
        <p:nvPicPr>
          <p:cNvPr id="11" name="Bild 16" descr="Fotolia_61849932_Subscription_XX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566" y="1485578"/>
            <a:ext cx="11144589"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11"/>
          <p:cNvGrpSpPr>
            <a:grpSpLocks noChangeAspect="1"/>
          </p:cNvGrpSpPr>
          <p:nvPr/>
        </p:nvGrpSpPr>
        <p:grpSpPr>
          <a:xfrm>
            <a:off x="5935140" y="2925738"/>
            <a:ext cx="1098510" cy="1098510"/>
            <a:chOff x="540346" y="2282376"/>
            <a:chExt cx="548640" cy="548640"/>
          </a:xfrm>
        </p:grpSpPr>
        <p:sp>
          <p:nvSpPr>
            <p:cNvPr id="13" name="Oval 20"/>
            <p:cNvSpPr>
              <a:spLocks noChangeArrowheads="1"/>
            </p:cNvSpPr>
            <p:nvPr/>
          </p:nvSpPr>
          <p:spPr bwMode="auto">
            <a:xfrm>
              <a:off x="540346" y="2282376"/>
              <a:ext cx="548640" cy="5486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de-DE"/>
            </a:p>
          </p:txBody>
        </p:sp>
        <p:sp>
          <p:nvSpPr>
            <p:cNvPr id="14" name="Freeform 31"/>
            <p:cNvSpPr>
              <a:spLocks noEditPoints="1"/>
            </p:cNvSpPr>
            <p:nvPr/>
          </p:nvSpPr>
          <p:spPr bwMode="auto">
            <a:xfrm>
              <a:off x="668309" y="2400500"/>
              <a:ext cx="292066" cy="296773"/>
            </a:xfrm>
            <a:custGeom>
              <a:avLst/>
              <a:gdLst>
                <a:gd name="T0" fmla="*/ 278 w 380"/>
                <a:gd name="T1" fmla="*/ 287 h 386"/>
                <a:gd name="T2" fmla="*/ 244 w 380"/>
                <a:gd name="T3" fmla="*/ 213 h 386"/>
                <a:gd name="T4" fmla="*/ 280 w 380"/>
                <a:gd name="T5" fmla="*/ 119 h 386"/>
                <a:gd name="T6" fmla="*/ 190 w 380"/>
                <a:gd name="T7" fmla="*/ 0 h 386"/>
                <a:gd name="T8" fmla="*/ 100 w 380"/>
                <a:gd name="T9" fmla="*/ 119 h 386"/>
                <a:gd name="T10" fmla="*/ 138 w 380"/>
                <a:gd name="T11" fmla="*/ 215 h 386"/>
                <a:gd name="T12" fmla="*/ 106 w 380"/>
                <a:gd name="T13" fmla="*/ 287 h 386"/>
                <a:gd name="T14" fmla="*/ 0 w 380"/>
                <a:gd name="T15" fmla="*/ 381 h 386"/>
                <a:gd name="T16" fmla="*/ 5 w 380"/>
                <a:gd name="T17" fmla="*/ 386 h 386"/>
                <a:gd name="T18" fmla="*/ 376 w 380"/>
                <a:gd name="T19" fmla="*/ 386 h 386"/>
                <a:gd name="T20" fmla="*/ 380 w 380"/>
                <a:gd name="T21" fmla="*/ 381 h 386"/>
                <a:gd name="T22" fmla="*/ 278 w 380"/>
                <a:gd name="T23" fmla="*/ 287 h 386"/>
                <a:gd name="T24" fmla="*/ 110 w 380"/>
                <a:gd name="T25" fmla="*/ 119 h 386"/>
                <a:gd name="T26" fmla="*/ 190 w 380"/>
                <a:gd name="T27" fmla="*/ 10 h 386"/>
                <a:gd name="T28" fmla="*/ 271 w 380"/>
                <a:gd name="T29" fmla="*/ 119 h 386"/>
                <a:gd name="T30" fmla="*/ 236 w 380"/>
                <a:gd name="T31" fmla="*/ 207 h 386"/>
                <a:gd name="T32" fmla="*/ 235 w 380"/>
                <a:gd name="T33" fmla="*/ 209 h 386"/>
                <a:gd name="T34" fmla="*/ 190 w 380"/>
                <a:gd name="T35" fmla="*/ 228 h 386"/>
                <a:gd name="T36" fmla="*/ 147 w 380"/>
                <a:gd name="T37" fmla="*/ 210 h 386"/>
                <a:gd name="T38" fmla="*/ 145 w 380"/>
                <a:gd name="T39" fmla="*/ 208 h 386"/>
                <a:gd name="T40" fmla="*/ 110 w 380"/>
                <a:gd name="T41" fmla="*/ 119 h 386"/>
                <a:gd name="T42" fmla="*/ 10 w 380"/>
                <a:gd name="T43" fmla="*/ 376 h 386"/>
                <a:gd name="T44" fmla="*/ 108 w 380"/>
                <a:gd name="T45" fmla="*/ 296 h 386"/>
                <a:gd name="T46" fmla="*/ 108 w 380"/>
                <a:gd name="T47" fmla="*/ 296 h 386"/>
                <a:gd name="T48" fmla="*/ 147 w 380"/>
                <a:gd name="T49" fmla="*/ 222 h 386"/>
                <a:gd name="T50" fmla="*/ 190 w 380"/>
                <a:gd name="T51" fmla="*/ 238 h 386"/>
                <a:gd name="T52" fmla="*/ 234 w 380"/>
                <a:gd name="T53" fmla="*/ 221 h 386"/>
                <a:gd name="T54" fmla="*/ 275 w 380"/>
                <a:gd name="T55" fmla="*/ 296 h 386"/>
                <a:gd name="T56" fmla="*/ 276 w 380"/>
                <a:gd name="T57" fmla="*/ 297 h 386"/>
                <a:gd name="T58" fmla="*/ 371 w 380"/>
                <a:gd name="T59" fmla="*/ 376 h 386"/>
                <a:gd name="T60" fmla="*/ 10 w 380"/>
                <a:gd name="T61" fmla="*/ 37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0" h="386">
                  <a:moveTo>
                    <a:pt x="278" y="287"/>
                  </a:moveTo>
                  <a:cubicBezTo>
                    <a:pt x="262" y="283"/>
                    <a:pt x="244" y="261"/>
                    <a:pt x="244" y="213"/>
                  </a:cubicBezTo>
                  <a:cubicBezTo>
                    <a:pt x="265" y="191"/>
                    <a:pt x="280" y="157"/>
                    <a:pt x="280" y="119"/>
                  </a:cubicBezTo>
                  <a:cubicBezTo>
                    <a:pt x="280" y="46"/>
                    <a:pt x="246" y="0"/>
                    <a:pt x="190" y="0"/>
                  </a:cubicBezTo>
                  <a:cubicBezTo>
                    <a:pt x="135" y="0"/>
                    <a:pt x="100" y="46"/>
                    <a:pt x="100" y="119"/>
                  </a:cubicBezTo>
                  <a:cubicBezTo>
                    <a:pt x="100" y="157"/>
                    <a:pt x="116" y="193"/>
                    <a:pt x="138" y="215"/>
                  </a:cubicBezTo>
                  <a:cubicBezTo>
                    <a:pt x="138" y="244"/>
                    <a:pt x="129" y="279"/>
                    <a:pt x="106" y="287"/>
                  </a:cubicBezTo>
                  <a:cubicBezTo>
                    <a:pt x="37" y="301"/>
                    <a:pt x="0" y="333"/>
                    <a:pt x="0" y="381"/>
                  </a:cubicBezTo>
                  <a:cubicBezTo>
                    <a:pt x="0" y="384"/>
                    <a:pt x="2" y="386"/>
                    <a:pt x="5" y="386"/>
                  </a:cubicBezTo>
                  <a:cubicBezTo>
                    <a:pt x="376" y="386"/>
                    <a:pt x="376" y="386"/>
                    <a:pt x="376" y="386"/>
                  </a:cubicBezTo>
                  <a:cubicBezTo>
                    <a:pt x="378" y="386"/>
                    <a:pt x="380" y="384"/>
                    <a:pt x="380" y="381"/>
                  </a:cubicBezTo>
                  <a:cubicBezTo>
                    <a:pt x="380" y="334"/>
                    <a:pt x="345" y="302"/>
                    <a:pt x="278" y="287"/>
                  </a:cubicBezTo>
                  <a:close/>
                  <a:moveTo>
                    <a:pt x="110" y="119"/>
                  </a:moveTo>
                  <a:cubicBezTo>
                    <a:pt x="110" y="66"/>
                    <a:pt x="131" y="10"/>
                    <a:pt x="190" y="10"/>
                  </a:cubicBezTo>
                  <a:cubicBezTo>
                    <a:pt x="250" y="10"/>
                    <a:pt x="271" y="66"/>
                    <a:pt x="271" y="119"/>
                  </a:cubicBezTo>
                  <a:cubicBezTo>
                    <a:pt x="271" y="151"/>
                    <a:pt x="257" y="186"/>
                    <a:pt x="236" y="207"/>
                  </a:cubicBezTo>
                  <a:cubicBezTo>
                    <a:pt x="236" y="207"/>
                    <a:pt x="235" y="208"/>
                    <a:pt x="235" y="209"/>
                  </a:cubicBezTo>
                  <a:cubicBezTo>
                    <a:pt x="222" y="221"/>
                    <a:pt x="207" y="228"/>
                    <a:pt x="190" y="228"/>
                  </a:cubicBezTo>
                  <a:cubicBezTo>
                    <a:pt x="174" y="228"/>
                    <a:pt x="159" y="221"/>
                    <a:pt x="147" y="210"/>
                  </a:cubicBezTo>
                  <a:cubicBezTo>
                    <a:pt x="147" y="209"/>
                    <a:pt x="146" y="209"/>
                    <a:pt x="145" y="208"/>
                  </a:cubicBezTo>
                  <a:cubicBezTo>
                    <a:pt x="124" y="187"/>
                    <a:pt x="110" y="152"/>
                    <a:pt x="110" y="119"/>
                  </a:cubicBezTo>
                  <a:close/>
                  <a:moveTo>
                    <a:pt x="10" y="376"/>
                  </a:moveTo>
                  <a:cubicBezTo>
                    <a:pt x="12" y="335"/>
                    <a:pt x="45" y="308"/>
                    <a:pt x="108" y="296"/>
                  </a:cubicBezTo>
                  <a:cubicBezTo>
                    <a:pt x="108" y="296"/>
                    <a:pt x="108" y="296"/>
                    <a:pt x="108" y="296"/>
                  </a:cubicBezTo>
                  <a:cubicBezTo>
                    <a:pt x="135" y="287"/>
                    <a:pt x="146" y="254"/>
                    <a:pt x="147" y="222"/>
                  </a:cubicBezTo>
                  <a:cubicBezTo>
                    <a:pt x="160" y="232"/>
                    <a:pt x="175" y="238"/>
                    <a:pt x="190" y="238"/>
                  </a:cubicBezTo>
                  <a:cubicBezTo>
                    <a:pt x="206" y="238"/>
                    <a:pt x="221" y="232"/>
                    <a:pt x="234" y="221"/>
                  </a:cubicBezTo>
                  <a:cubicBezTo>
                    <a:pt x="236" y="253"/>
                    <a:pt x="248" y="289"/>
                    <a:pt x="275" y="296"/>
                  </a:cubicBezTo>
                  <a:cubicBezTo>
                    <a:pt x="276" y="297"/>
                    <a:pt x="276" y="297"/>
                    <a:pt x="276" y="297"/>
                  </a:cubicBezTo>
                  <a:cubicBezTo>
                    <a:pt x="337" y="309"/>
                    <a:pt x="369" y="336"/>
                    <a:pt x="371" y="376"/>
                  </a:cubicBezTo>
                  <a:lnTo>
                    <a:pt x="10" y="37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grpSp>
        <p:nvGrpSpPr>
          <p:cNvPr id="15" name="Gruppieren 14"/>
          <p:cNvGrpSpPr>
            <a:grpSpLocks noChangeAspect="1"/>
          </p:cNvGrpSpPr>
          <p:nvPr/>
        </p:nvGrpSpPr>
        <p:grpSpPr>
          <a:xfrm>
            <a:off x="8855533" y="2925738"/>
            <a:ext cx="1098510" cy="1098510"/>
            <a:chOff x="540346" y="2282376"/>
            <a:chExt cx="548640" cy="548640"/>
          </a:xfrm>
        </p:grpSpPr>
        <p:sp>
          <p:nvSpPr>
            <p:cNvPr id="16" name="Oval 20"/>
            <p:cNvSpPr>
              <a:spLocks noChangeArrowheads="1"/>
            </p:cNvSpPr>
            <p:nvPr/>
          </p:nvSpPr>
          <p:spPr bwMode="auto">
            <a:xfrm>
              <a:off x="540346" y="2282376"/>
              <a:ext cx="548640" cy="5486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de-DE"/>
            </a:p>
          </p:txBody>
        </p:sp>
        <p:sp>
          <p:nvSpPr>
            <p:cNvPr id="17" name="Freeform 31"/>
            <p:cNvSpPr>
              <a:spLocks noEditPoints="1"/>
            </p:cNvSpPr>
            <p:nvPr/>
          </p:nvSpPr>
          <p:spPr bwMode="auto">
            <a:xfrm>
              <a:off x="668309" y="2400500"/>
              <a:ext cx="292066" cy="296773"/>
            </a:xfrm>
            <a:custGeom>
              <a:avLst/>
              <a:gdLst>
                <a:gd name="T0" fmla="*/ 278 w 380"/>
                <a:gd name="T1" fmla="*/ 287 h 386"/>
                <a:gd name="T2" fmla="*/ 244 w 380"/>
                <a:gd name="T3" fmla="*/ 213 h 386"/>
                <a:gd name="T4" fmla="*/ 280 w 380"/>
                <a:gd name="T5" fmla="*/ 119 h 386"/>
                <a:gd name="T6" fmla="*/ 190 w 380"/>
                <a:gd name="T7" fmla="*/ 0 h 386"/>
                <a:gd name="T8" fmla="*/ 100 w 380"/>
                <a:gd name="T9" fmla="*/ 119 h 386"/>
                <a:gd name="T10" fmla="*/ 138 w 380"/>
                <a:gd name="T11" fmla="*/ 215 h 386"/>
                <a:gd name="T12" fmla="*/ 106 w 380"/>
                <a:gd name="T13" fmla="*/ 287 h 386"/>
                <a:gd name="T14" fmla="*/ 0 w 380"/>
                <a:gd name="T15" fmla="*/ 381 h 386"/>
                <a:gd name="T16" fmla="*/ 5 w 380"/>
                <a:gd name="T17" fmla="*/ 386 h 386"/>
                <a:gd name="T18" fmla="*/ 376 w 380"/>
                <a:gd name="T19" fmla="*/ 386 h 386"/>
                <a:gd name="T20" fmla="*/ 380 w 380"/>
                <a:gd name="T21" fmla="*/ 381 h 386"/>
                <a:gd name="T22" fmla="*/ 278 w 380"/>
                <a:gd name="T23" fmla="*/ 287 h 386"/>
                <a:gd name="T24" fmla="*/ 110 w 380"/>
                <a:gd name="T25" fmla="*/ 119 h 386"/>
                <a:gd name="T26" fmla="*/ 190 w 380"/>
                <a:gd name="T27" fmla="*/ 10 h 386"/>
                <a:gd name="T28" fmla="*/ 271 w 380"/>
                <a:gd name="T29" fmla="*/ 119 h 386"/>
                <a:gd name="T30" fmla="*/ 236 w 380"/>
                <a:gd name="T31" fmla="*/ 207 h 386"/>
                <a:gd name="T32" fmla="*/ 235 w 380"/>
                <a:gd name="T33" fmla="*/ 209 h 386"/>
                <a:gd name="T34" fmla="*/ 190 w 380"/>
                <a:gd name="T35" fmla="*/ 228 h 386"/>
                <a:gd name="T36" fmla="*/ 147 w 380"/>
                <a:gd name="T37" fmla="*/ 210 h 386"/>
                <a:gd name="T38" fmla="*/ 145 w 380"/>
                <a:gd name="T39" fmla="*/ 208 h 386"/>
                <a:gd name="T40" fmla="*/ 110 w 380"/>
                <a:gd name="T41" fmla="*/ 119 h 386"/>
                <a:gd name="T42" fmla="*/ 10 w 380"/>
                <a:gd name="T43" fmla="*/ 376 h 386"/>
                <a:gd name="T44" fmla="*/ 108 w 380"/>
                <a:gd name="T45" fmla="*/ 296 h 386"/>
                <a:gd name="T46" fmla="*/ 108 w 380"/>
                <a:gd name="T47" fmla="*/ 296 h 386"/>
                <a:gd name="T48" fmla="*/ 147 w 380"/>
                <a:gd name="T49" fmla="*/ 222 h 386"/>
                <a:gd name="T50" fmla="*/ 190 w 380"/>
                <a:gd name="T51" fmla="*/ 238 h 386"/>
                <a:gd name="T52" fmla="*/ 234 w 380"/>
                <a:gd name="T53" fmla="*/ 221 h 386"/>
                <a:gd name="T54" fmla="*/ 275 w 380"/>
                <a:gd name="T55" fmla="*/ 296 h 386"/>
                <a:gd name="T56" fmla="*/ 276 w 380"/>
                <a:gd name="T57" fmla="*/ 297 h 386"/>
                <a:gd name="T58" fmla="*/ 371 w 380"/>
                <a:gd name="T59" fmla="*/ 376 h 386"/>
                <a:gd name="T60" fmla="*/ 10 w 380"/>
                <a:gd name="T61" fmla="*/ 37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0" h="386">
                  <a:moveTo>
                    <a:pt x="278" y="287"/>
                  </a:moveTo>
                  <a:cubicBezTo>
                    <a:pt x="262" y="283"/>
                    <a:pt x="244" y="261"/>
                    <a:pt x="244" y="213"/>
                  </a:cubicBezTo>
                  <a:cubicBezTo>
                    <a:pt x="265" y="191"/>
                    <a:pt x="280" y="157"/>
                    <a:pt x="280" y="119"/>
                  </a:cubicBezTo>
                  <a:cubicBezTo>
                    <a:pt x="280" y="46"/>
                    <a:pt x="246" y="0"/>
                    <a:pt x="190" y="0"/>
                  </a:cubicBezTo>
                  <a:cubicBezTo>
                    <a:pt x="135" y="0"/>
                    <a:pt x="100" y="46"/>
                    <a:pt x="100" y="119"/>
                  </a:cubicBezTo>
                  <a:cubicBezTo>
                    <a:pt x="100" y="157"/>
                    <a:pt x="116" y="193"/>
                    <a:pt x="138" y="215"/>
                  </a:cubicBezTo>
                  <a:cubicBezTo>
                    <a:pt x="138" y="244"/>
                    <a:pt x="129" y="279"/>
                    <a:pt x="106" y="287"/>
                  </a:cubicBezTo>
                  <a:cubicBezTo>
                    <a:pt x="37" y="301"/>
                    <a:pt x="0" y="333"/>
                    <a:pt x="0" y="381"/>
                  </a:cubicBezTo>
                  <a:cubicBezTo>
                    <a:pt x="0" y="384"/>
                    <a:pt x="2" y="386"/>
                    <a:pt x="5" y="386"/>
                  </a:cubicBezTo>
                  <a:cubicBezTo>
                    <a:pt x="376" y="386"/>
                    <a:pt x="376" y="386"/>
                    <a:pt x="376" y="386"/>
                  </a:cubicBezTo>
                  <a:cubicBezTo>
                    <a:pt x="378" y="386"/>
                    <a:pt x="380" y="384"/>
                    <a:pt x="380" y="381"/>
                  </a:cubicBezTo>
                  <a:cubicBezTo>
                    <a:pt x="380" y="334"/>
                    <a:pt x="345" y="302"/>
                    <a:pt x="278" y="287"/>
                  </a:cubicBezTo>
                  <a:close/>
                  <a:moveTo>
                    <a:pt x="110" y="119"/>
                  </a:moveTo>
                  <a:cubicBezTo>
                    <a:pt x="110" y="66"/>
                    <a:pt x="131" y="10"/>
                    <a:pt x="190" y="10"/>
                  </a:cubicBezTo>
                  <a:cubicBezTo>
                    <a:pt x="250" y="10"/>
                    <a:pt x="271" y="66"/>
                    <a:pt x="271" y="119"/>
                  </a:cubicBezTo>
                  <a:cubicBezTo>
                    <a:pt x="271" y="151"/>
                    <a:pt x="257" y="186"/>
                    <a:pt x="236" y="207"/>
                  </a:cubicBezTo>
                  <a:cubicBezTo>
                    <a:pt x="236" y="207"/>
                    <a:pt x="235" y="208"/>
                    <a:pt x="235" y="209"/>
                  </a:cubicBezTo>
                  <a:cubicBezTo>
                    <a:pt x="222" y="221"/>
                    <a:pt x="207" y="228"/>
                    <a:pt x="190" y="228"/>
                  </a:cubicBezTo>
                  <a:cubicBezTo>
                    <a:pt x="174" y="228"/>
                    <a:pt x="159" y="221"/>
                    <a:pt x="147" y="210"/>
                  </a:cubicBezTo>
                  <a:cubicBezTo>
                    <a:pt x="147" y="209"/>
                    <a:pt x="146" y="209"/>
                    <a:pt x="145" y="208"/>
                  </a:cubicBezTo>
                  <a:cubicBezTo>
                    <a:pt x="124" y="187"/>
                    <a:pt x="110" y="152"/>
                    <a:pt x="110" y="119"/>
                  </a:cubicBezTo>
                  <a:close/>
                  <a:moveTo>
                    <a:pt x="10" y="376"/>
                  </a:moveTo>
                  <a:cubicBezTo>
                    <a:pt x="12" y="335"/>
                    <a:pt x="45" y="308"/>
                    <a:pt x="108" y="296"/>
                  </a:cubicBezTo>
                  <a:cubicBezTo>
                    <a:pt x="108" y="296"/>
                    <a:pt x="108" y="296"/>
                    <a:pt x="108" y="296"/>
                  </a:cubicBezTo>
                  <a:cubicBezTo>
                    <a:pt x="135" y="287"/>
                    <a:pt x="146" y="254"/>
                    <a:pt x="147" y="222"/>
                  </a:cubicBezTo>
                  <a:cubicBezTo>
                    <a:pt x="160" y="232"/>
                    <a:pt x="175" y="238"/>
                    <a:pt x="190" y="238"/>
                  </a:cubicBezTo>
                  <a:cubicBezTo>
                    <a:pt x="206" y="238"/>
                    <a:pt x="221" y="232"/>
                    <a:pt x="234" y="221"/>
                  </a:cubicBezTo>
                  <a:cubicBezTo>
                    <a:pt x="236" y="253"/>
                    <a:pt x="248" y="289"/>
                    <a:pt x="275" y="296"/>
                  </a:cubicBezTo>
                  <a:cubicBezTo>
                    <a:pt x="276" y="297"/>
                    <a:pt x="276" y="297"/>
                    <a:pt x="276" y="297"/>
                  </a:cubicBezTo>
                  <a:cubicBezTo>
                    <a:pt x="337" y="309"/>
                    <a:pt x="369" y="336"/>
                    <a:pt x="371" y="376"/>
                  </a:cubicBezTo>
                  <a:lnTo>
                    <a:pt x="10" y="37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7" name="Textfeld 6"/>
          <p:cNvSpPr txBox="1"/>
          <p:nvPr/>
        </p:nvSpPr>
        <p:spPr>
          <a:xfrm>
            <a:off x="6191353" y="4855770"/>
            <a:ext cx="1116124" cy="707886"/>
          </a:xfrm>
          <a:prstGeom prst="rect">
            <a:avLst/>
          </a:prstGeom>
          <a:noFill/>
        </p:spPr>
        <p:txBody>
          <a:bodyPr wrap="square" rtlCol="0">
            <a:spAutoFit/>
          </a:bodyPr>
          <a:lstStyle/>
          <a:p>
            <a:r>
              <a:rPr lang="de-DE" sz="2000">
                <a:latin typeface="Arial" panose="020B0604020202020204" pitchFamily="34" charset="0"/>
                <a:cs typeface="Arial" panose="020B0604020202020204" pitchFamily="34" charset="0"/>
              </a:rPr>
              <a:t>Name</a:t>
            </a:r>
          </a:p>
          <a:p>
            <a:r>
              <a:rPr lang="de-DE" sz="2000">
                <a:latin typeface="Arial" panose="020B0604020202020204" pitchFamily="34" charset="0"/>
                <a:cs typeface="Arial" panose="020B0604020202020204" pitchFamily="34" charset="0"/>
              </a:rPr>
              <a:t>Mail</a:t>
            </a:r>
          </a:p>
        </p:txBody>
      </p:sp>
      <p:sp>
        <p:nvSpPr>
          <p:cNvPr id="18" name="Textfeld 17"/>
          <p:cNvSpPr txBox="1"/>
          <p:nvPr/>
        </p:nvSpPr>
        <p:spPr>
          <a:xfrm>
            <a:off x="9111746" y="4855770"/>
            <a:ext cx="1044116" cy="707886"/>
          </a:xfrm>
          <a:prstGeom prst="rect">
            <a:avLst/>
          </a:prstGeom>
          <a:noFill/>
        </p:spPr>
        <p:txBody>
          <a:bodyPr wrap="square" rtlCol="0">
            <a:spAutoFit/>
          </a:bodyPr>
          <a:lstStyle/>
          <a:p>
            <a:r>
              <a:rPr lang="de-DE" sz="2000">
                <a:latin typeface="Arial" panose="020B0604020202020204" pitchFamily="34" charset="0"/>
                <a:cs typeface="Arial" panose="020B0604020202020204" pitchFamily="34" charset="0"/>
              </a:rPr>
              <a:t>Name</a:t>
            </a:r>
          </a:p>
          <a:p>
            <a:r>
              <a:rPr lang="de-DE" sz="2000">
                <a:latin typeface="Arial" panose="020B0604020202020204" pitchFamily="34" charset="0"/>
                <a:cs typeface="Arial" panose="020B0604020202020204" pitchFamily="34" charset="0"/>
              </a:rPr>
              <a:t>Mail</a:t>
            </a:r>
          </a:p>
        </p:txBody>
      </p:sp>
    </p:spTree>
    <p:extLst>
      <p:ext uri="{BB962C8B-B14F-4D97-AF65-F5344CB8AC3E}">
        <p14:creationId xmlns:p14="http://schemas.microsoft.com/office/powerpoint/2010/main" val="4115786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19604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9"/>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18"/>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CB2"/>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6" y="1783394"/>
            <a:ext cx="5400600" cy="4394999"/>
          </a:xfrm>
          <a:solidFill>
            <a:srgbClr val="FFECB2"/>
          </a:solidFill>
        </p:spPr>
        <p:txBody>
          <a:bodyPr/>
          <a:lstStyle/>
          <a:p>
            <a:pPr marL="0" indent="0">
              <a:buNone/>
            </a:pPr>
            <a:endParaRPr lang="de-DE">
              <a:latin typeface="Arial" panose="020B0604020202020204" pitchFamily="34" charset="0"/>
              <a:cs typeface="Arial" panose="020B0604020202020204" pitchFamily="34" charset="0"/>
            </a:endParaRPr>
          </a:p>
          <a:p>
            <a:pPr marL="0" indent="0">
              <a:buNone/>
            </a:pPr>
            <a:endParaRPr lang="de-DE">
              <a:latin typeface="Arial" panose="020B0604020202020204" pitchFamily="34" charset="0"/>
              <a:cs typeface="Arial" panose="020B0604020202020204" pitchFamily="34" charset="0"/>
            </a:endParaRPr>
          </a:p>
          <a:p>
            <a:pPr marL="0" indent="0" algn="ctr">
              <a:buNone/>
            </a:pPr>
            <a:endParaRPr lang="de-DE">
              <a:latin typeface="Arial" panose="020B0604020202020204" pitchFamily="34" charset="0"/>
              <a:cs typeface="Arial" panose="020B0604020202020204" pitchFamily="34" charset="0"/>
            </a:endParaRPr>
          </a:p>
          <a:p>
            <a:pPr marL="0" indent="0">
              <a:buNone/>
            </a:pPr>
            <a:r>
              <a:rPr lang="de-DE">
                <a:solidFill>
                  <a:schemeClr val="dk1"/>
                </a:solidFill>
                <a:latin typeface="Arial" panose="020B0604020202020204" pitchFamily="34" charset="0"/>
                <a:cs typeface="Arial" panose="020B0604020202020204" pitchFamily="34" charset="0"/>
              </a:rPr>
              <a:t>Digital führen</a:t>
            </a:r>
            <a:br>
              <a:rPr lang="de-DE">
                <a:solidFill>
                  <a:schemeClr val="dk1"/>
                </a:solidFill>
                <a:latin typeface="Arial" panose="020B0604020202020204" pitchFamily="34" charset="0"/>
                <a:cs typeface="Arial" panose="020B0604020202020204" pitchFamily="34" charset="0"/>
              </a:rPr>
            </a:br>
            <a:endParaRPr lang="de-DE">
              <a:solidFill>
                <a:schemeClr val="dk1"/>
              </a:solidFill>
              <a:latin typeface="Arial" panose="020B0604020202020204" pitchFamily="34" charset="0"/>
              <a:cs typeface="Arial" panose="020B0604020202020204" pitchFamily="34" charset="0"/>
            </a:endParaRPr>
          </a:p>
          <a:p>
            <a:pPr marL="0" indent="0">
              <a:buNone/>
            </a:pPr>
            <a:r>
              <a:rPr lang="de-DE">
                <a:solidFill>
                  <a:schemeClr val="dk1"/>
                </a:solidFill>
                <a:latin typeface="Arial" panose="020B0604020202020204" pitchFamily="34" charset="0"/>
                <a:cs typeface="Arial" panose="020B0604020202020204" pitchFamily="34" charset="0"/>
              </a:rPr>
              <a:t>Kommunikation in hybriden Welten</a:t>
            </a:r>
            <a:endParaRPr lang="en-GB">
              <a:solidFill>
                <a:schemeClr val="dk1"/>
              </a:solidFill>
              <a:latin typeface="Arial" panose="020B0604020202020204" pitchFamily="34" charset="0"/>
              <a:cs typeface="Arial" panose="020B0604020202020204" pitchFamily="34" charset="0"/>
            </a:endParaRPr>
          </a:p>
        </p:txBody>
      </p:sp>
      <p:sp>
        <p:nvSpPr>
          <p:cNvPr id="4" name="Rechteck 3"/>
          <p:cNvSpPr/>
          <p:nvPr/>
        </p:nvSpPr>
        <p:spPr>
          <a:xfrm>
            <a:off x="1054646" y="1034219"/>
            <a:ext cx="5400600" cy="769441"/>
          </a:xfrm>
          <a:prstGeom prst="rect">
            <a:avLst/>
          </a:prstGeom>
        </p:spPr>
        <p:txBody>
          <a:bodyPr wrap="square">
            <a:spAutoFit/>
          </a:bodyPr>
          <a:lstStyle/>
          <a:p>
            <a:r>
              <a:rPr lang="en-GB" sz="4400">
                <a:latin typeface="Arial" panose="020B0604020202020204" pitchFamily="34" charset="0"/>
                <a:cs typeface="Arial" panose="020B0604020202020204" pitchFamily="34" charset="0"/>
              </a:rPr>
              <a:t>07 </a:t>
            </a:r>
            <a:r>
              <a:rPr lang="en-GB" sz="4400" err="1">
                <a:latin typeface="Arial" panose="020B0604020202020204" pitchFamily="34" charset="0"/>
                <a:cs typeface="Arial" panose="020B0604020202020204" pitchFamily="34" charset="0"/>
              </a:rPr>
              <a:t>Rollenspiel</a:t>
            </a:r>
            <a:endParaRPr lang="de-DE" sz="3600">
              <a:latin typeface="Arial" panose="020B0604020202020204" pitchFamily="34" charset="0"/>
              <a:cs typeface="Arial" panose="020B0604020202020204" pitchFamily="34" charset="0"/>
            </a:endParaRPr>
          </a:p>
        </p:txBody>
      </p:sp>
      <p:grpSp>
        <p:nvGrpSpPr>
          <p:cNvPr id="5" name="Gruppieren 4"/>
          <p:cNvGrpSpPr>
            <a:grpSpLocks noChangeAspect="1"/>
          </p:cNvGrpSpPr>
          <p:nvPr/>
        </p:nvGrpSpPr>
        <p:grpSpPr>
          <a:xfrm>
            <a:off x="4871070" y="837506"/>
            <a:ext cx="835488" cy="835488"/>
            <a:chOff x="1401849" y="2282376"/>
            <a:chExt cx="548640" cy="548640"/>
          </a:xfrm>
          <a:effectLst>
            <a:outerShdw blurRad="63500" sx="102000" sy="102000" algn="ctr" rotWithShape="0">
              <a:prstClr val="black">
                <a:alpha val="40000"/>
              </a:prstClr>
            </a:outerShdw>
          </a:effectLst>
        </p:grpSpPr>
        <p:sp>
          <p:nvSpPr>
            <p:cNvPr id="6"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7"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pic>
        <p:nvPicPr>
          <p:cNvPr id="3" name="Grafik 2"/>
          <p:cNvPicPr>
            <a:picLocks noChangeAspect="1"/>
          </p:cNvPicPr>
          <p:nvPr/>
        </p:nvPicPr>
        <p:blipFill>
          <a:blip r:embed="rId3"/>
          <a:stretch>
            <a:fillRect/>
          </a:stretch>
        </p:blipFill>
        <p:spPr>
          <a:xfrm>
            <a:off x="6455246" y="3213770"/>
            <a:ext cx="5499816" cy="2964623"/>
          </a:xfrm>
          <a:prstGeom prst="rect">
            <a:avLst/>
          </a:prstGeom>
        </p:spPr>
      </p:pic>
    </p:spTree>
    <p:extLst>
      <p:ext uri="{BB962C8B-B14F-4D97-AF65-F5344CB8AC3E}">
        <p14:creationId xmlns:p14="http://schemas.microsoft.com/office/powerpoint/2010/main" val="2167912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mj-ea"/>
                <a:cs typeface="Arial" panose="020B0604020202020204" pitchFamily="34" charset="0"/>
              </a:rPr>
              <a:t>Thema: Kommunikation in hybriden Welten</a:t>
            </a:r>
          </a:p>
        </p:txBody>
      </p:sp>
      <p:sp>
        <p:nvSpPr>
          <p:cNvPr id="8" name="Abgerundetes Rechteck 30">
            <a:extLst>
              <a:ext uri="{FF2B5EF4-FFF2-40B4-BE49-F238E27FC236}">
                <a16:creationId xmlns:a16="http://schemas.microsoft.com/office/drawing/2014/main" id="{DEE21A09-40B7-4F08-A387-A61E07D2FC81}"/>
              </a:ext>
            </a:extLst>
          </p:cNvPr>
          <p:cNvSpPr/>
          <p:nvPr/>
        </p:nvSpPr>
        <p:spPr>
          <a:xfrm>
            <a:off x="1198662" y="1701602"/>
            <a:ext cx="9360000" cy="900000"/>
          </a:xfrm>
          <a:prstGeom prst="roundRect">
            <a:avLst>
              <a:gd name="adj" fmla="val 10780"/>
            </a:avLst>
          </a:prstGeom>
          <a:solidFill>
            <a:srgbClr val="FFDE7C"/>
          </a:solidFill>
          <a:ln w="28575">
            <a:no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84"/>
              </a:spcBef>
              <a:spcAft>
                <a:spcPts val="84"/>
              </a:spcAft>
              <a:buClrTx/>
              <a:buSzTx/>
              <a:buFontTx/>
              <a:buNone/>
              <a:tabLst/>
              <a:defRPr/>
            </a:pPr>
            <a:r>
              <a:rPr kumimoji="0" lang="de-DE" sz="2000" b="0" i="0" u="none" strike="noStrike" kern="0" cap="none" spc="0" normalizeH="0" baseline="0" noProof="0">
                <a:ln>
                  <a:noFill/>
                </a:ln>
                <a:solidFill>
                  <a:srgbClr val="000000"/>
                </a:solidFill>
                <a:effectLst/>
                <a:uLnTx/>
                <a:uFillTx/>
                <a:latin typeface="Arial"/>
              </a:rPr>
              <a:t>Teilnehmer 1 = Führungskraft		Dauer des Rollenspiels	= 5min</a:t>
            </a:r>
          </a:p>
          <a:p>
            <a:pPr marL="0" marR="0" lvl="0" indent="0" defTabSz="914400" eaLnBrk="1" fontAlgn="auto" latinLnBrk="0" hangingPunct="1">
              <a:lnSpc>
                <a:spcPct val="100000"/>
              </a:lnSpc>
              <a:spcBef>
                <a:spcPts val="84"/>
              </a:spcBef>
              <a:spcAft>
                <a:spcPts val="84"/>
              </a:spcAft>
              <a:buClrTx/>
              <a:buSzTx/>
              <a:buFontTx/>
              <a:buNone/>
              <a:tabLst/>
              <a:defRPr/>
            </a:pPr>
            <a:r>
              <a:rPr kumimoji="0" lang="de-DE" sz="2000" b="0" i="0" u="none" strike="noStrike" kern="0" cap="none" spc="0" normalizeH="0" baseline="0" noProof="0">
                <a:ln>
                  <a:noFill/>
                </a:ln>
                <a:solidFill>
                  <a:srgbClr val="000000"/>
                </a:solidFill>
                <a:effectLst/>
                <a:uLnTx/>
                <a:uFillTx/>
                <a:latin typeface="Arial"/>
              </a:rPr>
              <a:t>Teilnehmer 2 = Mitarbeiter		Kamera		             = bleibt aus</a:t>
            </a:r>
          </a:p>
        </p:txBody>
      </p:sp>
      <p:sp>
        <p:nvSpPr>
          <p:cNvPr id="9" name="Abgerundetes Rechteck 30">
            <a:extLst>
              <a:ext uri="{FF2B5EF4-FFF2-40B4-BE49-F238E27FC236}">
                <a16:creationId xmlns:a16="http://schemas.microsoft.com/office/drawing/2014/main" id="{D2E92F47-5715-4F27-B68D-82637E5642A4}"/>
              </a:ext>
            </a:extLst>
          </p:cNvPr>
          <p:cNvSpPr/>
          <p:nvPr/>
        </p:nvSpPr>
        <p:spPr>
          <a:xfrm>
            <a:off x="1198662" y="3357786"/>
            <a:ext cx="10718432" cy="2880320"/>
          </a:xfrm>
          <a:prstGeom prst="roundRect">
            <a:avLst>
              <a:gd name="adj" fmla="val 10780"/>
            </a:avLst>
          </a:prstGeom>
          <a:solidFill>
            <a:srgbClr val="FFECB2"/>
          </a:solidFill>
          <a:ln w="25400" cap="flat" cmpd="sng" algn="ctr">
            <a:no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strike="noStrike" kern="0" cap="none" spc="0" normalizeH="0" baseline="0" noProof="0">
                <a:ln>
                  <a:noFill/>
                </a:ln>
                <a:solidFill>
                  <a:srgbClr val="000000"/>
                </a:solidFill>
                <a:effectLst/>
                <a:uLnTx/>
                <a:uFillTx/>
                <a:latin typeface="Arial"/>
              </a:rPr>
              <a:t>Ablauf</a:t>
            </a:r>
            <a:endParaRPr kumimoji="0" lang="de-DE" sz="2000" i="0" u="none" strike="noStrike" kern="0" cap="none" spc="0" normalizeH="0" baseline="0" noProof="0">
              <a:ln>
                <a:noFill/>
              </a:ln>
              <a:solidFill>
                <a:srgbClr val="000000"/>
              </a:solidFill>
              <a:effectLst/>
              <a:uLnTx/>
              <a:uFillTx/>
              <a:latin typeface="Arial"/>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Die Führungskraft und der Mitarbeiter bekommen getrennt voneinander bestimmte Aufgaben, welche im Zuge des Rollenspiels zu besprechen sind. </a:t>
            </a:r>
          </a:p>
          <a:p>
            <a:pPr marL="0" marR="0" lvl="0" indent="0" defTabSz="914400" eaLnBrk="1" fontAlgn="auto" latinLnBrk="0" hangingPunct="1">
              <a:lnSpc>
                <a:spcPct val="107000"/>
              </a:lnSpc>
              <a:spcBef>
                <a:spcPts val="0"/>
              </a:spcBef>
              <a:spcAft>
                <a:spcPts val="800"/>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Die zeitlichen 5 min müssen strikt eingehalten werden, da die Führungskraft im Anschluss an einem wichtigen Termin mit der Werksleitung teilnehmen muss!</a:t>
            </a:r>
            <a:endParaRPr kumimoji="0" lang="de-DE" sz="2000" b="0" i="0" u="none" strike="noStrike" kern="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902155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mj-ea"/>
                <a:cs typeface="Arial" panose="020B0604020202020204" pitchFamily="34" charset="0"/>
              </a:rPr>
              <a:t>Thema: Kommunikation in hybriden Welten</a:t>
            </a:r>
          </a:p>
        </p:txBody>
      </p:sp>
      <p:sp>
        <p:nvSpPr>
          <p:cNvPr id="6" name="Abgerundetes Rechteck 30">
            <a:extLst>
              <a:ext uri="{FF2B5EF4-FFF2-40B4-BE49-F238E27FC236}">
                <a16:creationId xmlns:a16="http://schemas.microsoft.com/office/drawing/2014/main" id="{D2E92F47-5715-4F27-B68D-82637E5642A4}"/>
              </a:ext>
            </a:extLst>
          </p:cNvPr>
          <p:cNvSpPr/>
          <p:nvPr/>
        </p:nvSpPr>
        <p:spPr>
          <a:xfrm>
            <a:off x="1198662" y="2906066"/>
            <a:ext cx="4752528" cy="3692080"/>
          </a:xfrm>
          <a:prstGeom prst="roundRect">
            <a:avLst>
              <a:gd name="adj" fmla="val 10780"/>
            </a:avLst>
          </a:prstGeom>
          <a:solidFill>
            <a:srgbClr val="FFECB2"/>
          </a:solidFill>
          <a:ln w="25400" cap="flat" cmpd="sng" algn="ctr">
            <a:solidFill>
              <a:srgbClr val="FFDE7C"/>
            </a:solid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strike="noStrike" kern="0" cap="none" spc="0" normalizeH="0" baseline="0" noProof="0">
                <a:ln>
                  <a:noFill/>
                </a:ln>
                <a:solidFill>
                  <a:srgbClr val="000000"/>
                </a:solidFill>
                <a:effectLst/>
                <a:uLnTx/>
                <a:uFillTx/>
                <a:latin typeface="Arial"/>
              </a:rPr>
              <a:t>Profil der Führungskraft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Herr Meier,  45 Jahre alt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Langjährige Führungskraft</a:t>
            </a:r>
          </a:p>
          <a:p>
            <a:pPr marL="342900" marR="0" lvl="0" indent="-342900" defTabSz="91440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rPr>
              <a:t>Familienvater von 2 Kindern</a:t>
            </a:r>
            <a:r>
              <a:rPr kumimoji="0" lang="de-DE" sz="2000" b="0" i="0" u="none" strike="noStrike" kern="0" cap="none" spc="0" normalizeH="0" noProof="0">
                <a:ln>
                  <a:noFill/>
                </a:ln>
                <a:solidFill>
                  <a:srgbClr val="000000"/>
                </a:solidFill>
                <a:effectLst/>
                <a:uLnTx/>
                <a:uFillTx/>
                <a:latin typeface="Arial"/>
              </a:rPr>
              <a:t>              </a:t>
            </a:r>
            <a:r>
              <a:rPr kumimoji="0" lang="de-DE" sz="2000" b="0" i="0" u="none" strike="noStrike" kern="0" cap="none" spc="0" normalizeH="0" baseline="0" noProof="0">
                <a:ln>
                  <a:noFill/>
                </a:ln>
                <a:solidFill>
                  <a:srgbClr val="000000"/>
                </a:solidFill>
                <a:effectLst/>
                <a:uLnTx/>
                <a:uFillTx/>
                <a:latin typeface="Arial"/>
              </a:rPr>
              <a:t>(8 und 14 Jahre alt)</a:t>
            </a:r>
          </a:p>
          <a:p>
            <a:pPr marL="342900" marR="0" lvl="0" indent="-342900" defTabSz="91440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rPr>
              <a:t>Verantwortlich für das operative Geschäft und berichtet direkt an den Geschäftsführer</a:t>
            </a:r>
          </a:p>
          <a:p>
            <a:pPr marL="342900" marR="0" lvl="0" indent="-342900" defTabSz="914400" eaLnBrk="1" fontAlgn="auto" latinLnBrk="0" hangingPunct="1">
              <a:lnSpc>
                <a:spcPct val="100000"/>
              </a:lnSpc>
              <a:spcBef>
                <a:spcPts val="84"/>
              </a:spcBef>
              <a:spcAft>
                <a:spcPts val="84"/>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rPr>
              <a:t>Führt direkt 15 Mitarbeiter</a:t>
            </a: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a:endParaRP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a:endParaRPr>
          </a:p>
        </p:txBody>
      </p:sp>
      <p:sp>
        <p:nvSpPr>
          <p:cNvPr id="7" name="Abgerundetes Rechteck 30">
            <a:extLst>
              <a:ext uri="{FF2B5EF4-FFF2-40B4-BE49-F238E27FC236}">
                <a16:creationId xmlns:a16="http://schemas.microsoft.com/office/drawing/2014/main" id="{399156D7-BEB7-44A8-B5D2-DA40C5B73170}"/>
              </a:ext>
            </a:extLst>
          </p:cNvPr>
          <p:cNvSpPr/>
          <p:nvPr/>
        </p:nvSpPr>
        <p:spPr>
          <a:xfrm>
            <a:off x="6383238" y="2906066"/>
            <a:ext cx="4752528" cy="3692080"/>
          </a:xfrm>
          <a:prstGeom prst="roundRect">
            <a:avLst>
              <a:gd name="adj" fmla="val 10780"/>
            </a:avLst>
          </a:prstGeom>
          <a:solidFill>
            <a:srgbClr val="FFECB2"/>
          </a:solidFill>
          <a:ln w="25400" cap="flat" cmpd="sng" algn="ctr">
            <a:solidFill>
              <a:srgbClr val="FFDE7C"/>
            </a:solid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strike="noStrike" kern="0" cap="none" spc="0" normalizeH="0" baseline="0" noProof="0">
                <a:ln>
                  <a:noFill/>
                </a:ln>
                <a:solidFill>
                  <a:srgbClr val="000000"/>
                </a:solidFill>
                <a:effectLst/>
                <a:uLnTx/>
                <a:uFillTx/>
                <a:latin typeface="Arial"/>
              </a:rPr>
              <a:t>Profil des Mitarbeiters</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Herr Müller , 37 Jahre alt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Seit 2 Jahren im Unternehmen tätig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Familienstand: ledig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Trägt Projektverantwortung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Teamleiter von 4 Mitarbeitern</a:t>
            </a: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a:endParaRP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a:endParaRPr>
          </a:p>
        </p:txBody>
      </p:sp>
      <p:sp>
        <p:nvSpPr>
          <p:cNvPr id="9" name="Abgerundetes Rechteck 30">
            <a:extLst>
              <a:ext uri="{FF2B5EF4-FFF2-40B4-BE49-F238E27FC236}">
                <a16:creationId xmlns:a16="http://schemas.microsoft.com/office/drawing/2014/main" id="{DEE21A09-40B7-4F08-A387-A61E07D2FC81}"/>
              </a:ext>
            </a:extLst>
          </p:cNvPr>
          <p:cNvSpPr/>
          <p:nvPr/>
        </p:nvSpPr>
        <p:spPr>
          <a:xfrm>
            <a:off x="1198662" y="1701602"/>
            <a:ext cx="9360000" cy="900000"/>
          </a:xfrm>
          <a:prstGeom prst="roundRect">
            <a:avLst>
              <a:gd name="adj" fmla="val 10780"/>
            </a:avLst>
          </a:prstGeom>
          <a:solidFill>
            <a:srgbClr val="FFDE7C"/>
          </a:solidFill>
          <a:ln w="28575">
            <a:no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84"/>
              </a:spcBef>
              <a:spcAft>
                <a:spcPts val="84"/>
              </a:spcAft>
              <a:buClrTx/>
              <a:buSzTx/>
              <a:buFontTx/>
              <a:buNone/>
              <a:tabLst/>
              <a:defRPr/>
            </a:pPr>
            <a:r>
              <a:rPr kumimoji="0" lang="de-DE" sz="2000" b="0" i="0" u="none" strike="noStrike" kern="0" cap="none" spc="0" normalizeH="0" baseline="0" noProof="0">
                <a:ln>
                  <a:noFill/>
                </a:ln>
                <a:solidFill>
                  <a:srgbClr val="000000"/>
                </a:solidFill>
                <a:effectLst/>
                <a:uLnTx/>
                <a:uFillTx/>
                <a:latin typeface="Arial"/>
              </a:rPr>
              <a:t>Teilnehmer 1 = Führungskraft		Dauer des Rollenspiels	= 5min</a:t>
            </a:r>
          </a:p>
          <a:p>
            <a:pPr marL="0" marR="0" lvl="0" indent="0" defTabSz="914400" eaLnBrk="1" fontAlgn="auto" latinLnBrk="0" hangingPunct="1">
              <a:lnSpc>
                <a:spcPct val="100000"/>
              </a:lnSpc>
              <a:spcBef>
                <a:spcPts val="84"/>
              </a:spcBef>
              <a:spcAft>
                <a:spcPts val="84"/>
              </a:spcAft>
              <a:buClrTx/>
              <a:buSzTx/>
              <a:buFontTx/>
              <a:buNone/>
              <a:tabLst/>
              <a:defRPr/>
            </a:pPr>
            <a:r>
              <a:rPr kumimoji="0" lang="de-DE" sz="2000" b="0" i="0" u="none" strike="noStrike" kern="0" cap="none" spc="0" normalizeH="0" baseline="0" noProof="0">
                <a:ln>
                  <a:noFill/>
                </a:ln>
                <a:solidFill>
                  <a:srgbClr val="000000"/>
                </a:solidFill>
                <a:effectLst/>
                <a:uLnTx/>
                <a:uFillTx/>
                <a:latin typeface="Arial"/>
              </a:rPr>
              <a:t>Teilnehmer 2 = Mitarbeiter		Kamera		             = bleibt aus</a:t>
            </a:r>
          </a:p>
        </p:txBody>
      </p:sp>
    </p:spTree>
    <p:extLst>
      <p:ext uri="{BB962C8B-B14F-4D97-AF65-F5344CB8AC3E}">
        <p14:creationId xmlns:p14="http://schemas.microsoft.com/office/powerpoint/2010/main" val="3809002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mj-ea"/>
                <a:cs typeface="Arial" panose="020B0604020202020204" pitchFamily="34" charset="0"/>
              </a:rPr>
              <a:t>Thema: Kommunikation in hybriden Welten</a:t>
            </a:r>
          </a:p>
        </p:txBody>
      </p:sp>
      <p:sp>
        <p:nvSpPr>
          <p:cNvPr id="3" name="Abgerundetes Rechteck 30">
            <a:extLst>
              <a:ext uri="{FF2B5EF4-FFF2-40B4-BE49-F238E27FC236}">
                <a16:creationId xmlns:a16="http://schemas.microsoft.com/office/drawing/2014/main" id="{DEE21A09-40B7-4F08-A387-A61E07D2FC81}"/>
              </a:ext>
            </a:extLst>
          </p:cNvPr>
          <p:cNvSpPr/>
          <p:nvPr/>
        </p:nvSpPr>
        <p:spPr>
          <a:xfrm rot="687101">
            <a:off x="1868477" y="2693904"/>
            <a:ext cx="8801093" cy="2552246"/>
          </a:xfrm>
          <a:prstGeom prst="roundRect">
            <a:avLst>
              <a:gd name="adj" fmla="val 10780"/>
            </a:avLst>
          </a:prstGeom>
          <a:solidFill>
            <a:srgbClr val="C7D4ED"/>
          </a:solidFill>
          <a:ln w="28575">
            <a:solidFill>
              <a:srgbClr val="FFDE7C"/>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84"/>
              </a:spcBef>
              <a:spcAft>
                <a:spcPts val="84"/>
              </a:spcAft>
              <a:buClrTx/>
              <a:buSzTx/>
              <a:buFontTx/>
              <a:buNone/>
              <a:tabLst/>
              <a:defRPr/>
            </a:pPr>
            <a:endParaRPr kumimoji="0" lang="de-DE" sz="2800" b="0" i="0" u="none" strike="noStrike" kern="0" cap="none" spc="0" normalizeH="0" baseline="0" noProof="0">
              <a:ln>
                <a:noFill/>
              </a:ln>
              <a:solidFill>
                <a:srgbClr val="000000"/>
              </a:solidFill>
              <a:effectLst/>
              <a:uLnTx/>
              <a:uFillTx/>
              <a:latin typeface="Arial"/>
            </a:endParaRPr>
          </a:p>
          <a:p>
            <a:pPr marL="0" marR="0" lvl="0" indent="0" algn="ctr" defTabSz="914400" eaLnBrk="1" fontAlgn="auto" latinLnBrk="0" hangingPunct="1">
              <a:lnSpc>
                <a:spcPct val="100000"/>
              </a:lnSpc>
              <a:spcBef>
                <a:spcPts val="84"/>
              </a:spcBef>
              <a:spcAft>
                <a:spcPts val="84"/>
              </a:spcAft>
              <a:buClrTx/>
              <a:buSzTx/>
              <a:buFontTx/>
              <a:buNone/>
              <a:tabLst/>
              <a:defRPr/>
            </a:pPr>
            <a:r>
              <a:rPr kumimoji="0" lang="de-DE" sz="2800" b="0" i="0" u="none" strike="noStrike" kern="0" cap="none" spc="0" normalizeH="0" baseline="0" noProof="0">
                <a:ln>
                  <a:noFill/>
                </a:ln>
                <a:solidFill>
                  <a:srgbClr val="000000"/>
                </a:solidFill>
                <a:effectLst/>
                <a:uLnTx/>
                <a:uFillTx/>
                <a:latin typeface="Arial"/>
              </a:rPr>
              <a:t>Führungskraft und Mitarbeiter bekommen getrennt voneinander weitere Instruktionen über die Aufgaben im Rollenspiel!</a:t>
            </a:r>
          </a:p>
        </p:txBody>
      </p:sp>
    </p:spTree>
    <p:extLst>
      <p:ext uri="{BB962C8B-B14F-4D97-AF65-F5344CB8AC3E}">
        <p14:creationId xmlns:p14="http://schemas.microsoft.com/office/powerpoint/2010/main" val="2899852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1014380"/>
          </a:xfrm>
          <a:prstGeom prst="rect">
            <a:avLst/>
          </a:prstGeom>
        </p:spPr>
        <p:txBody>
          <a:bodyPr wrap="square">
            <a:spAutoFit/>
          </a:bodyPr>
          <a:lstStyle/>
          <a:p>
            <a:pPr lvl="0" defTabSz="914400">
              <a:lnSpc>
                <a:spcPct val="107000"/>
              </a:lnSpc>
              <a:spcAft>
                <a:spcPts val="800"/>
              </a:spcAft>
              <a:defRPr/>
            </a:pPr>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kern="0">
                <a:solidFill>
                  <a:srgbClr val="000000"/>
                </a:solidFill>
                <a:latin typeface="Arial"/>
                <a:ea typeface="Calibri" panose="020F0502020204030204" pitchFamily="34" charset="0"/>
                <a:cs typeface="Times New Roman" panose="02020603050405020304" pitchFamily="18" charset="0"/>
              </a:rPr>
              <a:t>Aufgabe der </a:t>
            </a:r>
            <a:r>
              <a:rPr lang="de-DE" sz="2800" b="1" kern="0">
                <a:solidFill>
                  <a:srgbClr val="000000"/>
                </a:solidFill>
                <a:latin typeface="Arial"/>
                <a:ea typeface="Calibri" panose="020F0502020204030204" pitchFamily="34" charset="0"/>
                <a:cs typeface="Times New Roman" panose="02020603050405020304" pitchFamily="18" charset="0"/>
              </a:rPr>
              <a:t>Führungskraft</a:t>
            </a:r>
            <a:r>
              <a:rPr lang="de-DE" sz="2800" kern="0">
                <a:solidFill>
                  <a:srgbClr val="000000"/>
                </a:solidFill>
                <a:latin typeface="Arial"/>
                <a:ea typeface="Calibri" panose="020F0502020204030204" pitchFamily="34" charset="0"/>
                <a:cs typeface="Times New Roman" panose="02020603050405020304" pitchFamily="18" charset="0"/>
              </a:rPr>
              <a:t> (Herr Meier) im Rollenspiel</a:t>
            </a:r>
          </a:p>
        </p:txBody>
      </p:sp>
      <p:sp>
        <p:nvSpPr>
          <p:cNvPr id="2" name="Rechteck 1"/>
          <p:cNvSpPr/>
          <p:nvPr/>
        </p:nvSpPr>
        <p:spPr>
          <a:xfrm>
            <a:off x="1126654" y="1557586"/>
            <a:ext cx="9649072" cy="4948534"/>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lvl="0" defTabSz="914400">
              <a:lnSpc>
                <a:spcPct val="107000"/>
              </a:lnSpc>
              <a:spcAft>
                <a:spcPts val="800"/>
              </a:spcAft>
              <a:defRPr/>
            </a:pPr>
            <a:endParaRPr lang="de-DE" sz="500" kern="0" dirty="0">
              <a:solidFill>
                <a:srgbClr val="000000"/>
              </a:solidFill>
              <a:latin typeface="Arial"/>
              <a:ea typeface="Calibri" panose="020F0502020204030204" pitchFamily="34" charset="0"/>
              <a:cs typeface="Times New Roman" panose="02020603050405020304" pitchFamily="18" charset="0"/>
            </a:endParaRPr>
          </a:p>
          <a:p>
            <a:pPr lvl="0" defTabSz="914400">
              <a:lnSpc>
                <a:spcPct val="107000"/>
              </a:lnSpc>
              <a:spcAft>
                <a:spcPts val="800"/>
              </a:spcAft>
              <a:defRPr/>
            </a:pPr>
            <a:r>
              <a:rPr lang="de-DE" sz="2000" kern="0" dirty="0">
                <a:solidFill>
                  <a:srgbClr val="000000"/>
                </a:solidFill>
                <a:latin typeface="Arial"/>
                <a:ea typeface="Calibri" panose="020F0502020204030204" pitchFamily="34" charset="0"/>
                <a:cs typeface="Times New Roman" panose="02020603050405020304" pitchFamily="18" charset="0"/>
              </a:rPr>
              <a:t>1. </a:t>
            </a:r>
            <a:r>
              <a:rPr lang="de-DE" sz="2000" u="sng" kern="0" dirty="0">
                <a:solidFill>
                  <a:srgbClr val="000000"/>
                </a:solidFill>
                <a:latin typeface="Arial"/>
                <a:ea typeface="Calibri" panose="020F0502020204030204" pitchFamily="34" charset="0"/>
                <a:cs typeface="Times New Roman" panose="02020603050405020304" pitchFamily="18" charset="0"/>
              </a:rPr>
              <a:t>Unterweisung von einem wichtigen Sicherheitshinweis: </a:t>
            </a:r>
          </a:p>
          <a:p>
            <a:pPr lvl="0" defTabSz="914400">
              <a:lnSpc>
                <a:spcPct val="107000"/>
              </a:lnSpc>
              <a:spcAft>
                <a:spcPts val="800"/>
              </a:spcAft>
              <a:defRPr/>
            </a:pPr>
            <a:r>
              <a:rPr lang="de-DE" sz="2000" kern="0" dirty="0">
                <a:solidFill>
                  <a:srgbClr val="000000"/>
                </a:solidFill>
                <a:latin typeface="Arial"/>
                <a:ea typeface="Calibri" panose="020F0502020204030204" pitchFamily="34" charset="0"/>
                <a:cs typeface="Times New Roman" panose="02020603050405020304" pitchFamily="18" charset="0"/>
              </a:rPr>
              <a:t>Im Zuge des Corona-Hygienekonzepts ist es nun auf dem Werksgelände nicht mehr  erlaubt die Maske abzunehmen. Im Gebäude muss eine FFP2 Maske getragen werden. Auf dem Werksgelände kann jedoch ein Mund- und Nasenschutz getragen werden. Die Ausgabe der Masken erfolgt nicht wie gewohnt am Montag um 8:00 Uhr, sondern am Mittwoch um 12:00 Uhr.</a:t>
            </a:r>
          </a:p>
          <a:p>
            <a:pPr lvl="0" defTabSz="914400">
              <a:lnSpc>
                <a:spcPct val="107000"/>
              </a:lnSpc>
              <a:defRPr/>
            </a:pPr>
            <a:r>
              <a:rPr lang="de-DE" sz="2000" kern="0" dirty="0">
                <a:solidFill>
                  <a:srgbClr val="000000"/>
                </a:solidFill>
                <a:latin typeface="Arial"/>
                <a:ea typeface="Calibri" panose="020F0502020204030204" pitchFamily="34" charset="0"/>
                <a:cs typeface="Times New Roman" panose="02020603050405020304" pitchFamily="18" charset="0"/>
              </a:rPr>
              <a:t>Zusätzlich werden die </a:t>
            </a:r>
            <a:r>
              <a:rPr lang="de-DE" sz="2000" kern="0" dirty="0" err="1">
                <a:solidFill>
                  <a:srgbClr val="000000"/>
                </a:solidFill>
                <a:latin typeface="Arial"/>
                <a:ea typeface="Calibri" panose="020F0502020204030204" pitchFamily="34" charset="0"/>
                <a:cs typeface="Times New Roman" panose="02020603050405020304" pitchFamily="18" charset="0"/>
              </a:rPr>
              <a:t>Coronatests</a:t>
            </a:r>
            <a:r>
              <a:rPr lang="de-DE" sz="2000" kern="0" dirty="0">
                <a:solidFill>
                  <a:srgbClr val="000000"/>
                </a:solidFill>
                <a:latin typeface="Arial"/>
                <a:ea typeface="Calibri" panose="020F0502020204030204" pitchFamily="34" charset="0"/>
                <a:cs typeface="Times New Roman" panose="02020603050405020304" pitchFamily="18" charset="0"/>
              </a:rPr>
              <a:t> im Werk nun nicht mehr am Montag, Dienstag und Freitag stattfinden, sondern nur noch am Mittwoch und Donnerstag.</a:t>
            </a:r>
          </a:p>
          <a:p>
            <a:pPr lvl="0" defTabSz="914400">
              <a:lnSpc>
                <a:spcPct val="107000"/>
              </a:lnSpc>
              <a:defRPr/>
            </a:pPr>
            <a:endParaRPr lang="de-DE" sz="2000" u="sng" kern="0" dirty="0">
              <a:solidFill>
                <a:srgbClr val="000000"/>
              </a:solidFill>
              <a:latin typeface="Arial"/>
              <a:ea typeface="Calibri" panose="020F0502020204030204" pitchFamily="34" charset="0"/>
              <a:cs typeface="Times New Roman" panose="02020603050405020304" pitchFamily="18" charset="0"/>
            </a:endParaRPr>
          </a:p>
          <a:p>
            <a:pPr lvl="0" defTabSz="914400">
              <a:lnSpc>
                <a:spcPct val="107000"/>
              </a:lnSpc>
              <a:defRPr/>
            </a:pPr>
            <a:r>
              <a:rPr lang="de-DE" sz="2000" kern="0" dirty="0">
                <a:solidFill>
                  <a:srgbClr val="000000"/>
                </a:solidFill>
                <a:latin typeface="Arial"/>
                <a:ea typeface="Calibri" panose="020F0502020204030204" pitchFamily="34" charset="0"/>
                <a:cs typeface="Times New Roman" panose="02020603050405020304" pitchFamily="18" charset="0"/>
              </a:rPr>
              <a:t>2. </a:t>
            </a:r>
            <a:r>
              <a:rPr lang="de-DE" sz="2000" u="sng" kern="0" dirty="0">
                <a:solidFill>
                  <a:srgbClr val="000000"/>
                </a:solidFill>
                <a:latin typeface="Arial"/>
                <a:ea typeface="Calibri" panose="020F0502020204030204" pitchFamily="34" charset="0"/>
                <a:cs typeface="Times New Roman" panose="02020603050405020304" pitchFamily="18" charset="0"/>
              </a:rPr>
              <a:t>Allgemeine Ankündigungen:</a:t>
            </a:r>
            <a:endParaRPr lang="de-DE" sz="2000" kern="0" dirty="0">
              <a:solidFill>
                <a:srgbClr val="000000"/>
              </a:solidFill>
              <a:latin typeface="Arial"/>
              <a:ea typeface="Calibri" panose="020F0502020204030204" pitchFamily="34" charset="0"/>
              <a:cs typeface="Times New Roman" panose="02020603050405020304" pitchFamily="18" charset="0"/>
            </a:endParaRPr>
          </a:p>
          <a:p>
            <a:pPr lvl="0" defTabSz="914400">
              <a:lnSpc>
                <a:spcPct val="107000"/>
              </a:lnSpc>
              <a:spcAft>
                <a:spcPts val="800"/>
              </a:spcAft>
              <a:defRPr/>
            </a:pPr>
            <a:r>
              <a:rPr lang="de-DE" sz="2000" kern="0" dirty="0">
                <a:solidFill>
                  <a:srgbClr val="000000"/>
                </a:solidFill>
                <a:latin typeface="Arial"/>
                <a:ea typeface="Calibri" panose="020F0502020204030204" pitchFamily="34" charset="0"/>
                <a:cs typeface="Times New Roman" panose="02020603050405020304" pitchFamily="18" charset="0"/>
              </a:rPr>
              <a:t>Demnächst hat ein sehr netter Kollege aus der Abteilung sein 40-jähriges Firmenjubiläum. Womit kann man diesem Kollegen eine Freude machen? Haben seine Kollegen ggf. eine gute Idee?</a:t>
            </a:r>
          </a:p>
          <a:p>
            <a:pPr lvl="0" defTabSz="914400">
              <a:lnSpc>
                <a:spcPct val="107000"/>
              </a:lnSpc>
              <a:spcAft>
                <a:spcPts val="800"/>
              </a:spcAft>
              <a:defRPr/>
            </a:pPr>
            <a:endParaRPr lang="de-DE" sz="500" kern="0" dirty="0">
              <a:solidFill>
                <a:srgbClr val="000000"/>
              </a:solidFill>
              <a:latin typeface="Arial"/>
            </a:endParaRPr>
          </a:p>
        </p:txBody>
      </p:sp>
    </p:spTree>
    <p:extLst>
      <p:ext uri="{BB962C8B-B14F-4D97-AF65-F5344CB8AC3E}">
        <p14:creationId xmlns:p14="http://schemas.microsoft.com/office/powerpoint/2010/main" val="1183106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1014380"/>
          </a:xfrm>
          <a:prstGeom prst="rect">
            <a:avLst/>
          </a:prstGeom>
        </p:spPr>
        <p:txBody>
          <a:bodyPr wrap="square">
            <a:spAutoFit/>
          </a:bodyPr>
          <a:lstStyle/>
          <a:p>
            <a:pPr lvl="0" defTabSz="914400">
              <a:lnSpc>
                <a:spcPct val="107000"/>
              </a:lnSpc>
              <a:spcAft>
                <a:spcPts val="800"/>
              </a:spcAft>
              <a:defRPr/>
            </a:pPr>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kern="0">
                <a:solidFill>
                  <a:srgbClr val="000000"/>
                </a:solidFill>
                <a:latin typeface="Arial"/>
                <a:ea typeface="Calibri" panose="020F0502020204030204" pitchFamily="34" charset="0"/>
                <a:cs typeface="Times New Roman" panose="02020603050405020304" pitchFamily="18" charset="0"/>
              </a:rPr>
              <a:t>Aufgabe des </a:t>
            </a:r>
            <a:r>
              <a:rPr lang="de-DE" sz="2800" b="1" kern="0">
                <a:solidFill>
                  <a:srgbClr val="000000"/>
                </a:solidFill>
                <a:latin typeface="Arial"/>
                <a:ea typeface="Calibri" panose="020F0502020204030204" pitchFamily="34" charset="0"/>
                <a:cs typeface="Times New Roman" panose="02020603050405020304" pitchFamily="18" charset="0"/>
              </a:rPr>
              <a:t>Mitarbeiters</a:t>
            </a:r>
            <a:r>
              <a:rPr lang="de-DE" sz="2800" kern="0">
                <a:solidFill>
                  <a:srgbClr val="000000"/>
                </a:solidFill>
                <a:latin typeface="Arial"/>
                <a:ea typeface="Calibri" panose="020F0502020204030204" pitchFamily="34" charset="0"/>
                <a:cs typeface="Times New Roman" panose="02020603050405020304" pitchFamily="18" charset="0"/>
              </a:rPr>
              <a:t> (Herr Müller) im Rollenspiel</a:t>
            </a:r>
          </a:p>
        </p:txBody>
      </p:sp>
      <p:sp>
        <p:nvSpPr>
          <p:cNvPr id="5" name="Rechteck 4"/>
          <p:cNvSpPr/>
          <p:nvPr/>
        </p:nvSpPr>
        <p:spPr>
          <a:xfrm>
            <a:off x="730610" y="1607128"/>
            <a:ext cx="9865096" cy="2800254"/>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marL="342900" indent="-342900">
              <a:lnSpc>
                <a:spcPct val="107000"/>
              </a:lnSpc>
              <a:spcAft>
                <a:spcPts val="800"/>
              </a:spcAft>
              <a:buFont typeface="Wingdings" panose="05000000000000000000" pitchFamily="2" charset="2"/>
              <a:buChar char="§"/>
            </a:pPr>
            <a:r>
              <a:rPr lang="de-DE" sz="1900" dirty="0">
                <a:latin typeface="Arial" panose="020B0604020202020204" pitchFamily="34" charset="0"/>
                <a:ea typeface="Calibri" panose="020F0502020204030204" pitchFamily="34" charset="0"/>
                <a:cs typeface="Arial" panose="020B0604020202020204" pitchFamily="34" charset="0"/>
              </a:rPr>
              <a:t>Maus und die Tastatur des Mitarbeiters haben sporadische Aussetzer </a:t>
            </a:r>
            <a:r>
              <a:rPr lang="de-DE" sz="19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de-DE" sz="1900" dirty="0">
                <a:latin typeface="Arial" panose="020B0604020202020204" pitchFamily="34" charset="0"/>
                <a:ea typeface="Calibri" panose="020F0502020204030204" pitchFamily="34" charset="0"/>
                <a:cs typeface="Arial" panose="020B0604020202020204" pitchFamily="34" charset="0"/>
              </a:rPr>
              <a:t> darf er sich hier neue bestellen?</a:t>
            </a:r>
          </a:p>
          <a:p>
            <a:pPr marL="342900" indent="-342900">
              <a:lnSpc>
                <a:spcPct val="107000"/>
              </a:lnSpc>
              <a:spcAft>
                <a:spcPts val="800"/>
              </a:spcAft>
              <a:buFont typeface="Wingdings" panose="05000000000000000000" pitchFamily="2" charset="2"/>
              <a:buChar char="§"/>
            </a:pPr>
            <a:r>
              <a:rPr lang="de-DE" sz="1900" dirty="0">
                <a:latin typeface="Arial" panose="020B0604020202020204" pitchFamily="34" charset="0"/>
                <a:ea typeface="Calibri" panose="020F0502020204030204" pitchFamily="34" charset="0"/>
                <a:cs typeface="Arial" panose="020B0604020202020204" pitchFamily="34" charset="0"/>
              </a:rPr>
              <a:t>Die DGUV V3 Prüfung von seinem Monitor läuft morgen ab, darf er diesem bis nächste Woche weiter betreiben (nächste Woche ist er im Werk tätig), oder muss er noch diese Woche die Prüfung im Werk durchführen lassen?</a:t>
            </a:r>
          </a:p>
          <a:p>
            <a:pPr marL="342900" indent="-342900">
              <a:lnSpc>
                <a:spcPct val="107000"/>
              </a:lnSpc>
              <a:spcAft>
                <a:spcPts val="800"/>
              </a:spcAft>
              <a:buFont typeface="Wingdings" panose="05000000000000000000" pitchFamily="2" charset="2"/>
              <a:buChar char="§"/>
            </a:pPr>
            <a:r>
              <a:rPr lang="de-DE" sz="1900" dirty="0">
                <a:latin typeface="Arial" panose="020B0604020202020204" pitchFamily="34" charset="0"/>
                <a:ea typeface="Calibri" panose="020F0502020204030204" pitchFamily="34" charset="0"/>
                <a:cs typeface="Arial" panose="020B0604020202020204" pitchFamily="34" charset="0"/>
              </a:rPr>
              <a:t>Die Präsentation des Vergleichs von unterschiedlichen 3D Druckverfahren wird leider erst in der nächsten Woche fertig und nicht wie verabredet diese Woche Donnerstag. Der Mitarbeiter hat es leider zeitlich nicht geschafft…</a:t>
            </a:r>
            <a:endParaRPr lang="de-DE" sz="1900" kern="0" dirty="0">
              <a:solidFill>
                <a:srgbClr val="000000"/>
              </a:solidFill>
              <a:latin typeface="Arial"/>
            </a:endParaRPr>
          </a:p>
        </p:txBody>
      </p:sp>
      <p:sp>
        <p:nvSpPr>
          <p:cNvPr id="6" name="Rechteck 5"/>
          <p:cNvSpPr/>
          <p:nvPr/>
        </p:nvSpPr>
        <p:spPr>
          <a:xfrm>
            <a:off x="1126654" y="4557099"/>
            <a:ext cx="10729192" cy="2174570"/>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a:lnSpc>
                <a:spcPct val="107000"/>
              </a:lnSpc>
              <a:spcAft>
                <a:spcPts val="800"/>
              </a:spcAft>
            </a:pPr>
            <a:r>
              <a:rPr lang="de-DE" sz="1900" i="1" dirty="0">
                <a:latin typeface="Arial" panose="020B0604020202020204" pitchFamily="34" charset="0"/>
                <a:ea typeface="Calibri" panose="020F0502020204030204" pitchFamily="34" charset="0"/>
                <a:cs typeface="Arial" panose="020B0604020202020204" pitchFamily="34" charset="0"/>
              </a:rPr>
              <a:t>Hinweis:</a:t>
            </a:r>
          </a:p>
          <a:p>
            <a:pPr>
              <a:lnSpc>
                <a:spcPct val="107000"/>
              </a:lnSpc>
              <a:spcAft>
                <a:spcPts val="800"/>
              </a:spcAft>
            </a:pPr>
            <a:r>
              <a:rPr lang="de-DE" sz="1900" i="1" dirty="0">
                <a:latin typeface="Arial" panose="020B0604020202020204" pitchFamily="34" charset="0"/>
                <a:ea typeface="Calibri" panose="020F0502020204030204" pitchFamily="34" charset="0"/>
                <a:cs typeface="Arial" panose="020B0604020202020204" pitchFamily="34" charset="0"/>
              </a:rPr>
              <a:t>Zur Zeit hat der Mitarbeiter starke private Probleme welche ihn sehr belasten. Er traut sich jedoch nicht, das Thema anzusprechen. Er wartet auf den bestmöglichen Zeitpunkt. Der Mitarbeiter schläft in der letzten Zeit fast gar nicht, was ihm äußerlich auch anzusehen ist. </a:t>
            </a:r>
            <a:endParaRPr lang="de-DE" sz="19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e-DE" sz="1900" i="1" dirty="0">
                <a:latin typeface="Arial" panose="020B0604020202020204" pitchFamily="34" charset="0"/>
                <a:ea typeface="Calibri" panose="020F0502020204030204" pitchFamily="34" charset="0"/>
                <a:cs typeface="Arial" panose="020B0604020202020204" pitchFamily="34" charset="0"/>
              </a:rPr>
              <a:t>Der Mitarbeiter ist sehr bemüht, dass seine privaten Probleme nicht seine Arbeit beeinflussen und möchte keine „Schwäche“ zeigen</a:t>
            </a:r>
            <a:r>
              <a:rPr lang="de-DE" sz="1900" dirty="0">
                <a:latin typeface="Arial" panose="020B0604020202020204" pitchFamily="34" charset="0"/>
                <a:ea typeface="Calibri" panose="020F0502020204030204" pitchFamily="34" charset="0"/>
                <a:cs typeface="Arial" panose="020B0604020202020204" pitchFamily="34" charset="0"/>
              </a:rPr>
              <a:t>.</a:t>
            </a:r>
            <a:endParaRPr lang="de-DE"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154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mj-ea"/>
                <a:cs typeface="Arial" panose="020B0604020202020204" pitchFamily="34" charset="0"/>
              </a:rPr>
              <a:t>Durchführung des Rollenspiels</a:t>
            </a:r>
          </a:p>
        </p:txBody>
      </p:sp>
      <p:sp>
        <p:nvSpPr>
          <p:cNvPr id="3" name="Abgerundetes Rechteck 30">
            <a:extLst>
              <a:ext uri="{FF2B5EF4-FFF2-40B4-BE49-F238E27FC236}">
                <a16:creationId xmlns:a16="http://schemas.microsoft.com/office/drawing/2014/main" id="{D2E92F47-5715-4F27-B68D-82637E5642A4}"/>
              </a:ext>
            </a:extLst>
          </p:cNvPr>
          <p:cNvSpPr/>
          <p:nvPr/>
        </p:nvSpPr>
        <p:spPr>
          <a:xfrm>
            <a:off x="728480" y="1557586"/>
            <a:ext cx="10047246" cy="3816424"/>
          </a:xfrm>
          <a:prstGeom prst="roundRect">
            <a:avLst>
              <a:gd name="adj" fmla="val 10780"/>
            </a:avLst>
          </a:prstGeom>
          <a:solidFill>
            <a:srgbClr val="FFECB2"/>
          </a:solidFill>
          <a:ln>
            <a:noFill/>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285750" indent="-285750">
              <a:lnSpc>
                <a:spcPct val="107000"/>
              </a:lnSpc>
              <a:spcAft>
                <a:spcPts val="800"/>
              </a:spcAft>
              <a:buFont typeface="Wingdings" panose="05000000000000000000" pitchFamily="2" charset="2"/>
              <a:buChar char="§"/>
            </a:pPr>
            <a:endParaRPr lang="de-DE" sz="20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
            </a:pPr>
            <a:r>
              <a:rPr lang="de-DE" sz="2000" dirty="0">
                <a:latin typeface="Arial" panose="020B0604020202020204" pitchFamily="34" charset="0"/>
                <a:ea typeface="Calibri" panose="020F0502020204030204" pitchFamily="34" charset="0"/>
                <a:cs typeface="Arial" panose="020B0604020202020204" pitchFamily="34" charset="0"/>
              </a:rPr>
              <a:t>Führungskraft und Mitarbeiter haben ein gemeinsames virtuelles Meeting. Die Kameras bleiben ausgeschaltet.</a:t>
            </a:r>
          </a:p>
          <a:p>
            <a:pPr>
              <a:lnSpc>
                <a:spcPct val="107000"/>
              </a:lnSpc>
              <a:spcAft>
                <a:spcPts val="800"/>
              </a:spcAft>
            </a:pPr>
            <a:endParaRPr lang="de-DE" sz="20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
            </a:pPr>
            <a:r>
              <a:rPr lang="de-DE" sz="2000" dirty="0">
                <a:latin typeface="Arial" panose="020B0604020202020204" pitchFamily="34" charset="0"/>
                <a:ea typeface="Calibri" panose="020F0502020204030204" pitchFamily="34" charset="0"/>
                <a:cs typeface="Arial" panose="020B0604020202020204" pitchFamily="34" charset="0"/>
              </a:rPr>
              <a:t>Die Führungskraft und der Mitarbeiter sollen innerhalb der Zeitbegrenzung (5min) alle Themen besprechen</a:t>
            </a:r>
          </a:p>
          <a:p>
            <a:pPr>
              <a:lnSpc>
                <a:spcPct val="107000"/>
              </a:lnSpc>
              <a:spcAft>
                <a:spcPts val="800"/>
              </a:spcAft>
            </a:pPr>
            <a:endParaRPr lang="de-DE" sz="20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
            </a:pPr>
            <a:r>
              <a:rPr lang="de-DE" sz="2000" dirty="0">
                <a:latin typeface="Arial" panose="020B0604020202020204" pitchFamily="34" charset="0"/>
                <a:ea typeface="Calibri" panose="020F0502020204030204" pitchFamily="34" charset="0"/>
                <a:cs typeface="Arial" panose="020B0604020202020204" pitchFamily="34" charset="0"/>
              </a:rPr>
              <a:t> Die zeitliche Begrenzung muss strikt eingehalten werden</a:t>
            </a:r>
          </a:p>
        </p:txBody>
      </p:sp>
    </p:spTree>
    <p:extLst>
      <p:ext uri="{BB962C8B-B14F-4D97-AF65-F5344CB8AC3E}">
        <p14:creationId xmlns:p14="http://schemas.microsoft.com/office/powerpoint/2010/main" val="2555713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mj-ea"/>
                <a:cs typeface="Arial" panose="020B0604020202020204" pitchFamily="34" charset="0"/>
              </a:rPr>
              <a:t>Fragerunde nach dem Rollenspiel</a:t>
            </a:r>
          </a:p>
        </p:txBody>
      </p:sp>
      <p:sp>
        <p:nvSpPr>
          <p:cNvPr id="3" name="Abgerundetes Rechteck 30">
            <a:extLst>
              <a:ext uri="{FF2B5EF4-FFF2-40B4-BE49-F238E27FC236}">
                <a16:creationId xmlns:a16="http://schemas.microsoft.com/office/drawing/2014/main" id="{437A3FEE-C944-47A6-BB89-C3FF1A540480}"/>
              </a:ext>
            </a:extLst>
          </p:cNvPr>
          <p:cNvSpPr/>
          <p:nvPr/>
        </p:nvSpPr>
        <p:spPr>
          <a:xfrm>
            <a:off x="766614" y="1485578"/>
            <a:ext cx="4464496" cy="3960440"/>
          </a:xfrm>
          <a:prstGeom prst="roundRect">
            <a:avLst>
              <a:gd name="adj" fmla="val 10780"/>
            </a:avLst>
          </a:prstGeom>
          <a:solidFill>
            <a:srgbClr val="A0B6E0"/>
          </a:solidFill>
          <a:ln w="28575">
            <a:solidFill>
              <a:srgbClr val="FFDE7C"/>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Fragen an die Führungskraft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Wie geht es deinem Mitarbeiter?</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Wie ist die allgemeine Stimmungslage?</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Wusstest du, dass dein Mitarbeiter starke private Probleme hat?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Wusstest du, dass er in der letzten Zeit fast gar nicht geschlafen hat?</a:t>
            </a: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Abgerundetes Rechteck 30">
            <a:extLst>
              <a:ext uri="{FF2B5EF4-FFF2-40B4-BE49-F238E27FC236}">
                <a16:creationId xmlns:a16="http://schemas.microsoft.com/office/drawing/2014/main" id="{BC8DE0AD-CE77-4E49-8277-8A5BC1B86704}"/>
              </a:ext>
            </a:extLst>
          </p:cNvPr>
          <p:cNvSpPr/>
          <p:nvPr/>
        </p:nvSpPr>
        <p:spPr>
          <a:xfrm>
            <a:off x="5447134" y="2997746"/>
            <a:ext cx="6480720" cy="3600000"/>
          </a:xfrm>
          <a:prstGeom prst="roundRect">
            <a:avLst>
              <a:gd name="adj" fmla="val 10780"/>
            </a:avLst>
          </a:prstGeom>
          <a:solidFill>
            <a:srgbClr val="A0B6E0"/>
          </a:solidFill>
          <a:ln w="28575">
            <a:solidFill>
              <a:srgbClr val="FFDE7C"/>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Fragen an den Mitarbeiter:</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Hat sich deine Führungskraft für deine private Situation interessiert?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Warum hat er sich nicht für deine Situation interessiert?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Hatte deine Führungskraft eine Chance deine Situation zu bemerken?</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Hättest du ggf. deiner Führungskraft einen Hinweis über deine aktuelle Situation geben sollen?</a:t>
            </a: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8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mj-ea"/>
                <a:cs typeface="Arial" panose="020B0604020202020204" pitchFamily="34" charset="0"/>
              </a:rPr>
              <a:t>Ziel des Rollenspiels</a:t>
            </a:r>
          </a:p>
        </p:txBody>
      </p:sp>
      <p:sp>
        <p:nvSpPr>
          <p:cNvPr id="7" name="Abgerundetes Rechteck 30">
            <a:extLst>
              <a:ext uri="{FF2B5EF4-FFF2-40B4-BE49-F238E27FC236}">
                <a16:creationId xmlns:a16="http://schemas.microsoft.com/office/drawing/2014/main" id="{437A3FEE-C944-47A6-BB89-C3FF1A540480}"/>
              </a:ext>
            </a:extLst>
          </p:cNvPr>
          <p:cNvSpPr/>
          <p:nvPr/>
        </p:nvSpPr>
        <p:spPr>
          <a:xfrm>
            <a:off x="1054646" y="2493690"/>
            <a:ext cx="9937104" cy="4176464"/>
          </a:xfrm>
          <a:prstGeom prst="roundRect">
            <a:avLst>
              <a:gd name="adj" fmla="val 10780"/>
            </a:avLst>
          </a:prstGeom>
          <a:solidFill>
            <a:srgbClr val="FFFFFF"/>
          </a:solidFill>
          <a:ln w="28575">
            <a:solidFill>
              <a:srgbClr val="FFDE7C"/>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Welche Fragen sollte ich stellen, um über</a:t>
            </a:r>
            <a:r>
              <a:rPr kumimoji="0" lang="de-DE" sz="2000" b="0" u="none" strike="noStrike" kern="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die </a:t>
            </a: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aktuelle Situation (privat und beruflich) </a:t>
            </a: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meiner Mitarbeitenden </a:t>
            </a: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zu lernen</a:t>
            </a: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2000" b="0" u="none" strike="noStrike" kern="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000" b="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Nachfragen</a:t>
            </a: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Welche Auskünfte sollte ich geben, sodass meine Führungskraft reagieren kann?</a:t>
            </a:r>
            <a:r>
              <a:rPr kumimoji="0" lang="de-DE" sz="2000" b="0" u="none" strike="noStrike" kern="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000" b="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Ansprechen</a:t>
            </a: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Mitarbeitende und Führungskräfte müssen sich </a:t>
            </a:r>
            <a:r>
              <a:rPr kumimoji="0" lang="de-DE" sz="2000" b="0" u="sng"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beide</a:t>
            </a: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mit der hybriden Arbeitsweise auseinandersetzen. Digitales Führen muss erlernt werden, genauso wie digital geführt werden erlernt werden muss.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Führungskraft und Mitarbeiter müssen sich beim Erlernen im Umgang in hybriden Welten aufeinander zu bewegen.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Die Führungskraft oder der Mitarbeitende alleine können nicht den kompletten Weg allein gehen, beide müssen sich „in der Mitte“ treffen.</a:t>
            </a:r>
            <a:endParaRPr kumimoji="0" lang="de-DE" sz="2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Abgerundetes Rechteck 30">
            <a:extLst>
              <a:ext uri="{FF2B5EF4-FFF2-40B4-BE49-F238E27FC236}">
                <a16:creationId xmlns:a16="http://schemas.microsoft.com/office/drawing/2014/main" id="{0D586D44-CC6C-4402-ACCC-2D9F107064FD}"/>
              </a:ext>
            </a:extLst>
          </p:cNvPr>
          <p:cNvSpPr/>
          <p:nvPr/>
        </p:nvSpPr>
        <p:spPr>
          <a:xfrm>
            <a:off x="2212875" y="1431096"/>
            <a:ext cx="7764662" cy="864096"/>
          </a:xfrm>
          <a:prstGeom prst="roundRect">
            <a:avLst>
              <a:gd name="adj" fmla="val 10780"/>
            </a:avLst>
          </a:prstGeom>
          <a:solidFill>
            <a:srgbClr val="FFDE7C"/>
          </a:solidFill>
          <a:ln w="28575">
            <a:no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de-DE"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Sensibilisierung </a:t>
            </a:r>
            <a:r>
              <a:rPr kumimoji="0" lang="de-DE" sz="200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hinsichtlich der Arbeit in der digitalen Welt (virtuelle Führung)</a:t>
            </a:r>
          </a:p>
        </p:txBody>
      </p:sp>
    </p:spTree>
    <p:extLst>
      <p:ext uri="{BB962C8B-B14F-4D97-AF65-F5344CB8AC3E}">
        <p14:creationId xmlns:p14="http://schemas.microsoft.com/office/powerpoint/2010/main" val="10848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platzhalter 75"/>
          <p:cNvSpPr>
            <a:spLocks noGrp="1"/>
          </p:cNvSpPr>
          <p:nvPr>
            <p:ph type="body" sz="quarter" idx="19"/>
          </p:nvPr>
        </p:nvSpPr>
        <p:spPr>
          <a:solidFill>
            <a:schemeClr val="tx2">
              <a:lumMod val="20000"/>
              <a:lumOff val="80000"/>
            </a:schemeClr>
          </a:solidFill>
        </p:spPr>
        <p:txBody>
          <a:bodyPr/>
          <a:lstStyle/>
          <a:p>
            <a:endParaRPr lang="en-US"/>
          </a:p>
        </p:txBody>
      </p:sp>
      <p:sp>
        <p:nvSpPr>
          <p:cNvPr id="2" name="Title 1"/>
          <p:cNvSpPr>
            <a:spLocks noGrp="1"/>
          </p:cNvSpPr>
          <p:nvPr>
            <p:ph type="title"/>
          </p:nvPr>
        </p:nvSpPr>
        <p:spPr/>
        <p:txBody>
          <a:bodyPr/>
          <a:lstStyle/>
          <a:p>
            <a:r>
              <a:rPr lang="en-GB"/>
              <a:t>Unsere Spielregeln </a:t>
            </a:r>
          </a:p>
        </p:txBody>
      </p:sp>
      <p:sp>
        <p:nvSpPr>
          <p:cNvPr id="77" name="Textplatzhalter 76"/>
          <p:cNvSpPr>
            <a:spLocks noGrp="1"/>
          </p:cNvSpPr>
          <p:nvPr>
            <p:ph type="body" sz="quarter" idx="20"/>
          </p:nvPr>
        </p:nvSpPr>
        <p:spPr/>
        <p:txBody>
          <a:bodyPr/>
          <a:lstStyle/>
          <a:p>
            <a:r>
              <a:rPr lang="en-US" sz="1200" b="1">
                <a:solidFill>
                  <a:schemeClr val="tx2"/>
                </a:solidFill>
              </a:rPr>
              <a:t>01 Begrüßung</a:t>
            </a:r>
          </a:p>
        </p:txBody>
      </p:sp>
      <p:pic>
        <p:nvPicPr>
          <p:cNvPr id="13"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12188688" cy="6859588"/>
          </a:xfrm>
          <a:prstGeom prst="rect">
            <a:avLst/>
          </a:prstGeom>
        </p:spPr>
      </p:pic>
      <p:sp>
        <p:nvSpPr>
          <p:cNvPr id="14" name="Titel 1"/>
          <p:cNvSpPr txBox="1">
            <a:spLocks/>
          </p:cNvSpPr>
          <p:nvPr/>
        </p:nvSpPr>
        <p:spPr>
          <a:xfrm>
            <a:off x="406574" y="333450"/>
            <a:ext cx="3168352" cy="1584176"/>
          </a:xfrm>
          <a:prstGeom prst="rect">
            <a:avLst/>
          </a:prstGeom>
        </p:spPr>
        <p:txBody>
          <a:bodyPr vert="horz" wrap="square" lIns="0" tIns="35988" rIns="0" bIns="0" rtlCol="0" anchor="t">
            <a:noAutofit/>
          </a:bodyPr>
          <a:lstStyle>
            <a:lvl1pPr algn="l" defTabSz="1219110" rtl="0" eaLnBrk="1" latinLnBrk="0" hangingPunct="1">
              <a:spcBef>
                <a:spcPct val="0"/>
              </a:spcBef>
              <a:buNone/>
              <a:defRPr sz="3100" b="1" kern="1200" cap="all" baseline="0">
                <a:solidFill>
                  <a:schemeClr val="tx2"/>
                </a:solidFill>
                <a:latin typeface="+mj-lt"/>
                <a:ea typeface="+mj-ea"/>
                <a:cs typeface="+mj-cs"/>
              </a:defRPr>
            </a:lvl1pPr>
          </a:lstStyle>
          <a:p>
            <a:pPr algn="ctr"/>
            <a:r>
              <a:rPr lang="de-DE" altLang="de-DE" sz="3200">
                <a:solidFill>
                  <a:srgbClr val="49648C"/>
                </a:solidFill>
                <a:latin typeface="Arial" panose="020B0604020202020204" pitchFamily="34" charset="0"/>
                <a:cs typeface="Arial" panose="020B0604020202020204" pitchFamily="34" charset="0"/>
              </a:rPr>
              <a:t>Spielregeln</a:t>
            </a:r>
            <a:br>
              <a:rPr lang="de-DE" altLang="de-DE" sz="3200">
                <a:solidFill>
                  <a:srgbClr val="49648C"/>
                </a:solidFill>
                <a:latin typeface="Arial" panose="020B0604020202020204" pitchFamily="34" charset="0"/>
                <a:cs typeface="Arial" panose="020B0604020202020204" pitchFamily="34" charset="0"/>
              </a:rPr>
            </a:br>
            <a:r>
              <a:rPr lang="de-DE" altLang="de-DE" sz="3200">
                <a:solidFill>
                  <a:srgbClr val="49648C"/>
                </a:solidFill>
                <a:latin typeface="Arial" panose="020B0604020202020204" pitchFamily="34" charset="0"/>
                <a:cs typeface="Arial" panose="020B0604020202020204" pitchFamily="34" charset="0"/>
              </a:rPr>
              <a:t>im</a:t>
            </a:r>
          </a:p>
          <a:p>
            <a:pPr algn="ctr"/>
            <a:r>
              <a:rPr lang="de-DE" altLang="de-DE" sz="3200">
                <a:solidFill>
                  <a:srgbClr val="49648C"/>
                </a:solidFill>
                <a:latin typeface="Arial" panose="020B0604020202020204" pitchFamily="34" charset="0"/>
                <a:cs typeface="Arial" panose="020B0604020202020204" pitchFamily="34" charset="0"/>
              </a:rPr>
              <a:t>Workshop</a:t>
            </a:r>
            <a:endParaRPr lang="de-DE" altLang="de-DE">
              <a:solidFill>
                <a:srgbClr val="49648C"/>
              </a:solidFill>
              <a:latin typeface="Arial" panose="020B0604020202020204" pitchFamily="34" charset="0"/>
              <a:cs typeface="Arial" panose="020B0604020202020204" pitchFamily="34" charset="0"/>
            </a:endParaRPr>
          </a:p>
        </p:txBody>
      </p:sp>
      <p:sp>
        <p:nvSpPr>
          <p:cNvPr id="15" name="Textfeld 5"/>
          <p:cNvSpPr txBox="1">
            <a:spLocks noChangeArrowheads="1"/>
          </p:cNvSpPr>
          <p:nvPr/>
        </p:nvSpPr>
        <p:spPr bwMode="auto">
          <a:xfrm>
            <a:off x="3981251" y="330202"/>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Audio</a:t>
            </a:r>
            <a:endParaRPr kumimoji="0" lang="de-DE" altLang="de-DE" sz="16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0" i="0" u="none" strike="noStrike" kern="1200" cap="none" spc="0" normalizeH="0" noProof="0" dirty="0">
                <a:ln>
                  <a:noFill/>
                </a:ln>
                <a:solidFill>
                  <a:srgbClr val="49648C"/>
                </a:solidFill>
                <a:effectLst/>
                <a:uLnTx/>
                <a:uFillTx/>
                <a:latin typeface="Arial" panose="020B0604020202020204" pitchFamily="34" charset="0"/>
                <a:ea typeface="+mn-ea"/>
                <a:cs typeface="+mn-cs"/>
              </a:rPr>
              <a:t>Während der Präsentationsphasen bitte stumm schalten.</a:t>
            </a:r>
            <a:endParaRPr kumimoji="0" lang="de-DE" altLang="de-DE" sz="1800" b="0"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p:txBody>
      </p:sp>
      <p:sp>
        <p:nvSpPr>
          <p:cNvPr id="16" name="Textfeld 5"/>
          <p:cNvSpPr txBox="1">
            <a:spLocks noChangeArrowheads="1"/>
          </p:cNvSpPr>
          <p:nvPr/>
        </p:nvSpPr>
        <p:spPr bwMode="auto">
          <a:xfrm>
            <a:off x="7472113" y="330202"/>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Webcam</a:t>
            </a: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0"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Erwünscht.</a:t>
            </a:r>
          </a:p>
        </p:txBody>
      </p:sp>
      <p:sp>
        <p:nvSpPr>
          <p:cNvPr id="17" name="Textfeld 5"/>
          <p:cNvSpPr txBox="1">
            <a:spLocks noChangeArrowheads="1"/>
          </p:cNvSpPr>
          <p:nvPr/>
        </p:nvSpPr>
        <p:spPr bwMode="auto">
          <a:xfrm>
            <a:off x="3981251" y="2277666"/>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lvl="0" algn="ctr" defTabSz="914400" fontAlgn="base">
              <a:spcBef>
                <a:spcPct val="0"/>
              </a:spcBef>
              <a:buClr>
                <a:srgbClr val="113388"/>
              </a:buClr>
              <a:defRPr/>
            </a:pPr>
            <a:r>
              <a:rPr lang="de-DE" altLang="de-DE" sz="1800" b="1" dirty="0">
                <a:solidFill>
                  <a:srgbClr val="49648C"/>
                </a:solidFill>
              </a:rPr>
              <a:t>Fragen</a:t>
            </a:r>
          </a:p>
          <a:p>
            <a:pPr lvl="0" algn="ctr" defTabSz="914400" fontAlgn="base">
              <a:spcBef>
                <a:spcPct val="0"/>
              </a:spcBef>
              <a:buClr>
                <a:srgbClr val="113388"/>
              </a:buClr>
              <a:defRPr/>
            </a:pPr>
            <a:r>
              <a:rPr lang="de-DE" altLang="de-DE" sz="1800" dirty="0">
                <a:solidFill>
                  <a:srgbClr val="49648C"/>
                </a:solidFill>
              </a:rPr>
              <a:t> …sind erwünscht! Bitte im Chat mit einem „X“ anmelden.</a:t>
            </a:r>
            <a:endParaRPr kumimoji="0" lang="de-DE" altLang="de-DE" sz="1800" b="0" i="0" u="none" strike="noStrike" kern="1200" cap="none" spc="0" normalizeH="0" baseline="0" noProof="0" dirty="0">
              <a:ln>
                <a:noFill/>
              </a:ln>
              <a:solidFill>
                <a:srgbClr val="49648C"/>
              </a:solidFill>
              <a:effectLst/>
              <a:uLnTx/>
              <a:uFillTx/>
            </a:endParaRPr>
          </a:p>
        </p:txBody>
      </p:sp>
      <p:sp>
        <p:nvSpPr>
          <p:cNvPr id="19" name="Textfeld 5"/>
          <p:cNvSpPr txBox="1">
            <a:spLocks noChangeArrowheads="1"/>
          </p:cNvSpPr>
          <p:nvPr/>
        </p:nvSpPr>
        <p:spPr bwMode="auto">
          <a:xfrm>
            <a:off x="478582" y="2205658"/>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1" i="0" u="none" strike="noStrike" kern="1200" cap="none" spc="0" normalizeH="0" baseline="0" noProof="0">
                <a:ln>
                  <a:noFill/>
                </a:ln>
                <a:solidFill>
                  <a:srgbClr val="49648C"/>
                </a:solidFill>
                <a:effectLst/>
                <a:uLnTx/>
                <a:uFillTx/>
                <a:latin typeface="Arial" panose="020B0604020202020204" pitchFamily="34" charset="0"/>
                <a:ea typeface="+mn-ea"/>
                <a:cs typeface="+mn-cs"/>
              </a:rPr>
              <a:t>Unterlagen</a:t>
            </a: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0" i="0" u="none" strike="noStrike" kern="1200" cap="none" spc="0" normalizeH="0" baseline="0" noProof="0">
                <a:ln>
                  <a:noFill/>
                </a:ln>
                <a:solidFill>
                  <a:srgbClr val="49648C"/>
                </a:solidFill>
                <a:effectLst/>
                <a:uLnTx/>
                <a:uFillTx/>
                <a:latin typeface="Arial" panose="020B0604020202020204" pitchFamily="34" charset="0"/>
                <a:ea typeface="+mn-ea"/>
                <a:cs typeface="+mn-cs"/>
              </a:rPr>
              <a:t>Werden nach dem</a:t>
            </a:r>
            <a:r>
              <a:rPr kumimoji="0" lang="de-DE" altLang="de-DE" sz="1800" b="0" i="0" u="none" strike="noStrike" kern="1200" cap="none" spc="0" normalizeH="0" noProof="0">
                <a:ln>
                  <a:noFill/>
                </a:ln>
                <a:solidFill>
                  <a:srgbClr val="49648C"/>
                </a:solidFill>
                <a:effectLst/>
                <a:uLnTx/>
                <a:uFillTx/>
                <a:latin typeface="Arial" panose="020B0604020202020204" pitchFamily="34" charset="0"/>
                <a:ea typeface="+mn-ea"/>
                <a:cs typeface="+mn-cs"/>
              </a:rPr>
              <a:t> Workshop versendet.</a:t>
            </a:r>
            <a:endParaRPr kumimoji="0" lang="de-DE" altLang="de-DE" sz="1800" b="0" i="0" u="none" strike="noStrike" kern="1200" cap="none" spc="0" normalizeH="0" baseline="0" noProof="0">
              <a:ln>
                <a:noFill/>
              </a:ln>
              <a:solidFill>
                <a:srgbClr val="49648C"/>
              </a:solidFill>
              <a:effectLst/>
              <a:uLnTx/>
              <a:uFillTx/>
              <a:latin typeface="Arial" panose="020B0604020202020204" pitchFamily="34" charset="0"/>
              <a:ea typeface="+mn-ea"/>
              <a:cs typeface="+mn-cs"/>
            </a:endParaRPr>
          </a:p>
        </p:txBody>
      </p:sp>
      <p:sp>
        <p:nvSpPr>
          <p:cNvPr id="20" name="Textfeld 5"/>
          <p:cNvSpPr txBox="1">
            <a:spLocks noChangeArrowheads="1"/>
          </p:cNvSpPr>
          <p:nvPr/>
        </p:nvSpPr>
        <p:spPr bwMode="auto">
          <a:xfrm>
            <a:off x="465720" y="4222833"/>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Privates Handy / Outlook</a:t>
            </a:r>
            <a:r>
              <a:rPr kumimoji="0" lang="de-DE" altLang="de-DE" sz="1800" b="1" i="0" u="none" strike="noStrike" kern="1200" cap="none" spc="0" normalizeH="0" noProof="0" dirty="0">
                <a:ln>
                  <a:noFill/>
                </a:ln>
                <a:solidFill>
                  <a:srgbClr val="49648C"/>
                </a:solidFill>
                <a:effectLst/>
                <a:uLnTx/>
                <a:uFillTx/>
                <a:latin typeface="Arial" panose="020B0604020202020204" pitchFamily="34" charset="0"/>
                <a:ea typeface="+mn-ea"/>
                <a:cs typeface="+mn-cs"/>
              </a:rPr>
              <a:t> und weitere Ablenkungen</a:t>
            </a:r>
            <a:endParaRPr kumimoji="0" lang="de-DE" altLang="de-DE" sz="18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0"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Bitte</a:t>
            </a:r>
            <a:r>
              <a:rPr kumimoji="0" lang="de-DE" altLang="de-DE" sz="1800" b="0" i="0" u="none" strike="noStrike" kern="1200" cap="none" spc="0" normalizeH="0" noProof="0" dirty="0">
                <a:ln>
                  <a:noFill/>
                </a:ln>
                <a:solidFill>
                  <a:srgbClr val="49648C"/>
                </a:solidFill>
                <a:effectLst/>
                <a:uLnTx/>
                <a:uFillTx/>
                <a:latin typeface="Arial" panose="020B0604020202020204" pitchFamily="34" charset="0"/>
                <a:ea typeface="+mn-ea"/>
                <a:cs typeface="+mn-cs"/>
              </a:rPr>
              <a:t> möglichst ausschalten.</a:t>
            </a:r>
            <a:endParaRPr kumimoji="0" lang="de-DE" altLang="de-DE" sz="1800" b="0"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p:txBody>
      </p:sp>
      <p:sp>
        <p:nvSpPr>
          <p:cNvPr id="21" name="Textfeld 5"/>
          <p:cNvSpPr txBox="1">
            <a:spLocks noChangeArrowheads="1"/>
          </p:cNvSpPr>
          <p:nvPr/>
        </p:nvSpPr>
        <p:spPr bwMode="auto">
          <a:xfrm>
            <a:off x="7472113" y="2321541"/>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Pausen</a:t>
            </a: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lang="de-DE" altLang="de-DE" sz="1800" dirty="0">
                <a:solidFill>
                  <a:srgbClr val="49648C"/>
                </a:solidFill>
              </a:rPr>
              <a:t>Während der kleinen Pausen bitte stumm geschaltet im Meeting bleiben.</a:t>
            </a:r>
            <a:endParaRPr kumimoji="0" lang="de-DE" altLang="de-DE" sz="1800" b="0" i="0" u="none" strike="noStrike" kern="1200" cap="none" spc="0" normalizeH="0" baseline="0" noProof="0" dirty="0">
              <a:ln>
                <a:noFill/>
              </a:ln>
              <a:solidFill>
                <a:srgbClr val="49648C"/>
              </a:solidFill>
              <a:effectLst/>
              <a:uLnTx/>
              <a:uFillTx/>
            </a:endParaRPr>
          </a:p>
        </p:txBody>
      </p:sp>
      <p:sp>
        <p:nvSpPr>
          <p:cNvPr id="25" name="Textfeld 5"/>
          <p:cNvSpPr txBox="1">
            <a:spLocks noChangeArrowheads="1"/>
          </p:cNvSpPr>
          <p:nvPr/>
        </p:nvSpPr>
        <p:spPr bwMode="auto">
          <a:xfrm>
            <a:off x="3937001" y="4222833"/>
            <a:ext cx="3050059" cy="15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Aft>
                <a:spcPct val="30000"/>
              </a:spcAft>
              <a:defRPr sz="2000">
                <a:solidFill>
                  <a:schemeClr val="accent1"/>
                </a:solidFill>
                <a:latin typeface="Arial" panose="020B0604020202020204" pitchFamily="34" charset="0"/>
              </a:defRPr>
            </a:lvl1pPr>
            <a:lvl2pPr marL="742950" indent="-285750">
              <a:spcAft>
                <a:spcPct val="30000"/>
              </a:spcAft>
              <a:buFont typeface="Wingdings" panose="05000000000000000000" pitchFamily="2" charset="2"/>
              <a:defRPr>
                <a:solidFill>
                  <a:schemeClr val="tx1"/>
                </a:solidFill>
                <a:latin typeface="Arial" panose="020B0604020202020204" pitchFamily="34" charset="0"/>
              </a:defRPr>
            </a:lvl2pPr>
            <a:lvl3pPr marL="1143000" indent="-228600">
              <a:spcAft>
                <a:spcPct val="30000"/>
              </a:spcAft>
              <a:buClr>
                <a:schemeClr val="accent1"/>
              </a:buClr>
              <a:buFont typeface="Wingdings" panose="05000000000000000000" pitchFamily="2" charset="2"/>
              <a:buChar char="§"/>
              <a:defRPr>
                <a:solidFill>
                  <a:schemeClr val="tx1"/>
                </a:solidFill>
                <a:latin typeface="Arial" panose="020B0604020202020204" pitchFamily="34" charset="0"/>
              </a:defRPr>
            </a:lvl3pPr>
            <a:lvl4pPr marL="1600200" indent="-228600">
              <a:spcAft>
                <a:spcPct val="30000"/>
              </a:spcAft>
              <a:buClr>
                <a:schemeClr val="tx1"/>
              </a:buClr>
              <a:buChar char="-"/>
              <a:defRPr>
                <a:solidFill>
                  <a:schemeClr val="tx1"/>
                </a:solidFill>
                <a:latin typeface="Arial" panose="020B0604020202020204" pitchFamily="34" charset="0"/>
              </a:defRPr>
            </a:lvl4pPr>
            <a:lvl5pPr marL="2057400" indent="-228600">
              <a:spcAft>
                <a:spcPct val="30000"/>
              </a:spcAft>
              <a:buClr>
                <a:schemeClr val="tx1"/>
              </a:buClr>
              <a:buChar char="-"/>
              <a:defRPr>
                <a:solidFill>
                  <a:schemeClr val="tx1"/>
                </a:solidFill>
                <a:latin typeface="Arial" panose="020B0604020202020204"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endParaRPr kumimoji="0" lang="de-DE" altLang="de-DE" sz="16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endParaRPr kumimoji="0" lang="de-DE" altLang="de-DE" sz="16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49648C"/>
                </a:solidFill>
                <a:effectLst/>
                <a:uLnTx/>
                <a:uFillTx/>
                <a:latin typeface="Arial" panose="020B0604020202020204" pitchFamily="34" charset="0"/>
                <a:ea typeface="+mn-ea"/>
                <a:cs typeface="+mn-cs"/>
              </a:rPr>
              <a:t>Interaktive </a:t>
            </a:r>
            <a:r>
              <a:rPr lang="de-DE" altLang="de-DE" sz="1800" b="1" dirty="0">
                <a:solidFill>
                  <a:srgbClr val="49648C"/>
                </a:solidFill>
              </a:rPr>
              <a:t>Anteile</a:t>
            </a:r>
            <a:endParaRPr kumimoji="0" lang="de-DE" altLang="de-DE" sz="1800" b="0"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None/>
              <a:tabLst/>
              <a:defRPr/>
            </a:pPr>
            <a:r>
              <a:rPr lang="de-DE" altLang="de-DE" sz="1800" noProof="0" dirty="0">
                <a:solidFill>
                  <a:srgbClr val="49648C"/>
                </a:solidFill>
              </a:rPr>
              <a:t>Bringen Sie sich ein!</a:t>
            </a:r>
            <a:endParaRPr kumimoji="0" lang="de-DE" altLang="de-DE" sz="1600" b="0" i="0" u="none" strike="noStrike" kern="1200" cap="none" spc="0" normalizeH="0" baseline="0" noProof="0" dirty="0">
              <a:ln>
                <a:noFill/>
              </a:ln>
              <a:solidFill>
                <a:srgbClr val="49648C"/>
              </a:solidFill>
              <a:effectLst/>
              <a:uLnTx/>
              <a:uFillTx/>
              <a:latin typeface="Arial" panose="020B0604020202020204" pitchFamily="34" charset="0"/>
              <a:ea typeface="+mn-ea"/>
              <a:cs typeface="+mn-cs"/>
            </a:endParaRPr>
          </a:p>
        </p:txBody>
      </p:sp>
      <p:grpSp>
        <p:nvGrpSpPr>
          <p:cNvPr id="24" name="Gruppieren 23"/>
          <p:cNvGrpSpPr>
            <a:grpSpLocks noChangeAspect="1"/>
          </p:cNvGrpSpPr>
          <p:nvPr/>
        </p:nvGrpSpPr>
        <p:grpSpPr>
          <a:xfrm>
            <a:off x="5015086" y="4149874"/>
            <a:ext cx="835488" cy="835488"/>
            <a:chOff x="1401849" y="2282376"/>
            <a:chExt cx="548640" cy="548640"/>
          </a:xfrm>
          <a:effectLst>
            <a:outerShdw blurRad="63500" sx="102000" sy="102000" algn="ctr" rotWithShape="0">
              <a:prstClr val="black">
                <a:alpha val="40000"/>
              </a:prstClr>
            </a:outerShdw>
          </a:effectLst>
        </p:grpSpPr>
        <p:sp>
          <p:nvSpPr>
            <p:cNvPr id="26"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27"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2905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Digitalführen</a:t>
            </a:r>
            <a:br>
              <a:rPr lang="de-DE" sz="2800">
                <a:latin typeface="Arial" panose="020B0604020202020204" pitchFamily="34" charset="0"/>
                <a:ea typeface="+mj-ea"/>
                <a:cs typeface="Arial" panose="020B0604020202020204" pitchFamily="34" charset="0"/>
              </a:rPr>
            </a:br>
            <a:r>
              <a:rPr lang="de-DE" sz="2800" kern="0">
                <a:solidFill>
                  <a:srgbClr val="000000"/>
                </a:solidFill>
                <a:latin typeface="Arial"/>
                <a:ea typeface="Calibri" panose="020F0502020204030204" pitchFamily="34" charset="0"/>
                <a:cs typeface="Times New Roman" panose="02020603050405020304" pitchFamily="18" charset="0"/>
              </a:rPr>
              <a:t>Erneute Durchführung des Rollenspiel:</a:t>
            </a:r>
          </a:p>
        </p:txBody>
      </p:sp>
      <p:sp>
        <p:nvSpPr>
          <p:cNvPr id="3" name="Textfeld 2">
            <a:extLst>
              <a:ext uri="{FF2B5EF4-FFF2-40B4-BE49-F238E27FC236}">
                <a16:creationId xmlns:a16="http://schemas.microsoft.com/office/drawing/2014/main" id="{13EF40F7-39E5-4893-BCA1-F5AB981B4270}"/>
              </a:ext>
            </a:extLst>
          </p:cNvPr>
          <p:cNvSpPr txBox="1"/>
          <p:nvPr/>
        </p:nvSpPr>
        <p:spPr>
          <a:xfrm>
            <a:off x="2278782" y="2709714"/>
            <a:ext cx="7776864" cy="699404"/>
          </a:xfrm>
          <a:prstGeom prst="rect">
            <a:avLst/>
          </a:prstGeom>
        </p:spPr>
        <p:txBody>
          <a:bodyPr vert="horz" wrap="square" lIns="72000" tIns="72000" rIns="72000" bIns="72000" rtlCol="0">
            <a:spAutoFit/>
          </a:bodyPr>
          <a:lstStyle/>
          <a:p>
            <a:endParaRPr lang="de-DE" sz="1800">
              <a:solidFill>
                <a:srgbClr val="000000"/>
              </a:solidFill>
              <a:latin typeface="Arial"/>
            </a:endParaRPr>
          </a:p>
          <a:p>
            <a:endParaRPr lang="de-DE" sz="1800">
              <a:solidFill>
                <a:srgbClr val="000000"/>
              </a:solidFill>
              <a:latin typeface="Arial"/>
            </a:endParaRPr>
          </a:p>
        </p:txBody>
      </p:sp>
      <p:sp>
        <p:nvSpPr>
          <p:cNvPr id="7" name="Abgerundetes Rechteck 30">
            <a:extLst>
              <a:ext uri="{FF2B5EF4-FFF2-40B4-BE49-F238E27FC236}">
                <a16:creationId xmlns:a16="http://schemas.microsoft.com/office/drawing/2014/main" id="{D2E92F47-5715-4F27-B68D-82637E5642A4}"/>
              </a:ext>
            </a:extLst>
          </p:cNvPr>
          <p:cNvSpPr/>
          <p:nvPr/>
        </p:nvSpPr>
        <p:spPr>
          <a:xfrm>
            <a:off x="728480" y="1557586"/>
            <a:ext cx="10047246" cy="3816424"/>
          </a:xfrm>
          <a:prstGeom prst="roundRect">
            <a:avLst>
              <a:gd name="adj" fmla="val 10780"/>
            </a:avLst>
          </a:prstGeom>
          <a:solidFill>
            <a:srgbClr val="A0B6E0"/>
          </a:solidFill>
          <a:ln>
            <a:noFill/>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285750" indent="-285750">
              <a:lnSpc>
                <a:spcPct val="107000"/>
              </a:lnSpc>
              <a:spcAft>
                <a:spcPts val="800"/>
              </a:spcAft>
              <a:buFont typeface="Wingdings" panose="05000000000000000000" pitchFamily="2" charset="2"/>
              <a:buChar char="§"/>
            </a:pPr>
            <a:endParaRPr lang="de-DE" sz="2000" dirty="0">
              <a:latin typeface="Arial" panose="020B0604020202020204" pitchFamily="34" charset="0"/>
              <a:ea typeface="Calibri" panose="020F0502020204030204" pitchFamily="34" charset="0"/>
              <a:cs typeface="Arial" panose="020B0604020202020204" pitchFamily="34" charset="0"/>
            </a:endParaRPr>
          </a:p>
          <a:p>
            <a:pPr marL="285750" lvl="0" indent="-285750" defTabSz="914400">
              <a:lnSpc>
                <a:spcPct val="107000"/>
              </a:lnSpc>
              <a:spcAft>
                <a:spcPts val="800"/>
              </a:spcAft>
              <a:buFont typeface="Wingdings" panose="05000000000000000000" pitchFamily="2" charset="2"/>
              <a:buChar char="§"/>
              <a:defRPr/>
            </a:pPr>
            <a:r>
              <a:rPr lang="de-DE" sz="2000" kern="0" dirty="0">
                <a:solidFill>
                  <a:srgbClr val="000000"/>
                </a:solidFill>
                <a:latin typeface="Arial"/>
                <a:ea typeface="Calibri" panose="020F0502020204030204" pitchFamily="34" charset="0"/>
                <a:cs typeface="Times New Roman" panose="02020603050405020304" pitchFamily="18" charset="0"/>
              </a:rPr>
              <a:t>Führungskraft und Mitarbeiter haben ein gemeinsames virtuelles Meeting. </a:t>
            </a:r>
          </a:p>
          <a:p>
            <a:pPr lvl="0" defTabSz="914400">
              <a:lnSpc>
                <a:spcPct val="107000"/>
              </a:lnSpc>
              <a:spcAft>
                <a:spcPts val="800"/>
              </a:spcAft>
              <a:defRPr/>
            </a:pPr>
            <a:endParaRPr lang="de-DE" sz="2000" kern="0" dirty="0">
              <a:solidFill>
                <a:srgbClr val="000000"/>
              </a:solidFill>
              <a:latin typeface="Arial"/>
              <a:ea typeface="Calibri" panose="020F0502020204030204" pitchFamily="34" charset="0"/>
              <a:cs typeface="Times New Roman" panose="02020603050405020304" pitchFamily="18" charset="0"/>
            </a:endParaRPr>
          </a:p>
          <a:p>
            <a:pPr marL="285750" lvl="0" indent="-285750" defTabSz="914400">
              <a:lnSpc>
                <a:spcPct val="107000"/>
              </a:lnSpc>
              <a:spcAft>
                <a:spcPts val="800"/>
              </a:spcAft>
              <a:buFont typeface="Wingdings" panose="05000000000000000000" pitchFamily="2" charset="2"/>
              <a:buChar char="§"/>
              <a:defRPr/>
            </a:pPr>
            <a:r>
              <a:rPr lang="de-DE" sz="2000" kern="0" dirty="0">
                <a:solidFill>
                  <a:srgbClr val="000000"/>
                </a:solidFill>
                <a:latin typeface="Arial"/>
                <a:ea typeface="Calibri" panose="020F0502020204030204" pitchFamily="34" charset="0"/>
                <a:cs typeface="Times New Roman" panose="02020603050405020304" pitchFamily="18" charset="0"/>
              </a:rPr>
              <a:t>Die Führungskraft und der Mitarbeiter sollen innerhalb der Zeitbegrenzung (5min) alle Themen besprechen.</a:t>
            </a:r>
          </a:p>
          <a:p>
            <a:pPr marL="285750" lvl="0" indent="-285750" defTabSz="914400">
              <a:lnSpc>
                <a:spcPct val="107000"/>
              </a:lnSpc>
              <a:spcAft>
                <a:spcPts val="800"/>
              </a:spcAft>
              <a:buFont typeface="Wingdings" panose="05000000000000000000" pitchFamily="2" charset="2"/>
              <a:buChar char="§"/>
              <a:defRPr/>
            </a:pPr>
            <a:endParaRPr lang="de-DE" sz="2000" kern="0" dirty="0">
              <a:solidFill>
                <a:srgbClr val="000000"/>
              </a:solidFill>
              <a:latin typeface="Arial"/>
              <a:ea typeface="Calibri" panose="020F0502020204030204" pitchFamily="34" charset="0"/>
              <a:cs typeface="Times New Roman" panose="02020603050405020304" pitchFamily="18" charset="0"/>
            </a:endParaRPr>
          </a:p>
          <a:p>
            <a:pPr marL="285750" lvl="0" indent="-285750" defTabSz="914400">
              <a:lnSpc>
                <a:spcPct val="107000"/>
              </a:lnSpc>
              <a:spcAft>
                <a:spcPts val="800"/>
              </a:spcAft>
              <a:buFont typeface="Wingdings" panose="05000000000000000000" pitchFamily="2" charset="2"/>
              <a:buChar char="§"/>
              <a:defRPr/>
            </a:pPr>
            <a:r>
              <a:rPr lang="de-DE" sz="2000" kern="0" dirty="0">
                <a:solidFill>
                  <a:srgbClr val="000000"/>
                </a:solidFill>
                <a:latin typeface="Arial"/>
                <a:ea typeface="Calibri" panose="020F0502020204030204" pitchFamily="34" charset="0"/>
                <a:cs typeface="Times New Roman" panose="02020603050405020304" pitchFamily="18" charset="0"/>
              </a:rPr>
              <a:t> Die zeitliche Begrenzung muss strikt eingehalten werden.</a:t>
            </a:r>
          </a:p>
        </p:txBody>
      </p:sp>
    </p:spTree>
    <p:extLst>
      <p:ext uri="{BB962C8B-B14F-4D97-AF65-F5344CB8AC3E}">
        <p14:creationId xmlns:p14="http://schemas.microsoft.com/office/powerpoint/2010/main" val="3340610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1014380"/>
          </a:xfrm>
          <a:prstGeom prst="rect">
            <a:avLst/>
          </a:prstGeom>
        </p:spPr>
        <p:txBody>
          <a:bodyPr wrap="square">
            <a:spAutoFit/>
          </a:bodyPr>
          <a:lstStyle/>
          <a:p>
            <a:pPr>
              <a:lnSpc>
                <a:spcPct val="107000"/>
              </a:lnSpc>
              <a:spcAft>
                <a:spcPts val="800"/>
              </a:spcAft>
            </a:pPr>
            <a:r>
              <a:rPr lang="en-GB" sz="2800">
                <a:latin typeface="Arial" panose="020B0604020202020204" pitchFamily="34" charset="0"/>
                <a:ea typeface="+mj-ea"/>
                <a:cs typeface="Arial" panose="020B0604020202020204" pitchFamily="34" charset="0"/>
              </a:rPr>
              <a:t>01 </a:t>
            </a:r>
            <a:r>
              <a:rPr lang="de-DE" sz="2800">
                <a:latin typeface="Arial" panose="020B0604020202020204" pitchFamily="34" charset="0"/>
                <a:ea typeface="+mj-ea"/>
                <a:cs typeface="Arial" panose="020B0604020202020204" pitchFamily="34" charset="0"/>
              </a:rPr>
              <a:t>Rollenspiel zum Thema Digital führen</a:t>
            </a:r>
            <a:br>
              <a:rPr lang="de-DE" sz="2800">
                <a:latin typeface="Arial" panose="020B0604020202020204" pitchFamily="34" charset="0"/>
                <a:ea typeface="+mj-ea"/>
                <a:cs typeface="Arial" panose="020B0604020202020204" pitchFamily="34" charset="0"/>
              </a:rPr>
            </a:br>
            <a:r>
              <a:rPr lang="de-DE" sz="2800">
                <a:latin typeface="Arial" panose="020B0604020202020204" pitchFamily="34" charset="0"/>
                <a:ea typeface="Calibri" panose="020F0502020204030204" pitchFamily="34" charset="0"/>
                <a:cs typeface="Arial" panose="020B0604020202020204" pitchFamily="34" charset="0"/>
              </a:rPr>
              <a:t>Fragerunde nach dem Rollenspiel</a:t>
            </a:r>
          </a:p>
        </p:txBody>
      </p:sp>
      <p:sp>
        <p:nvSpPr>
          <p:cNvPr id="12" name="Abgerundetes Rechteck 30">
            <a:extLst>
              <a:ext uri="{FF2B5EF4-FFF2-40B4-BE49-F238E27FC236}">
                <a16:creationId xmlns:a16="http://schemas.microsoft.com/office/drawing/2014/main" id="{437A3FEE-C944-47A6-BB89-C3FF1A540480}"/>
              </a:ext>
            </a:extLst>
          </p:cNvPr>
          <p:cNvSpPr/>
          <p:nvPr/>
        </p:nvSpPr>
        <p:spPr>
          <a:xfrm>
            <a:off x="766614" y="1485578"/>
            <a:ext cx="4464496" cy="3960440"/>
          </a:xfrm>
          <a:prstGeom prst="roundRect">
            <a:avLst>
              <a:gd name="adj" fmla="val 10780"/>
            </a:avLst>
          </a:prstGeom>
          <a:solidFill>
            <a:srgbClr val="A0B6E0"/>
          </a:solidFill>
          <a:ln w="28575">
            <a:solidFill>
              <a:srgbClr val="FFDE7C"/>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Fragen an die Führungskraft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Wie geht es deinem Mitarbeiter?</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Wie ist die allgemeine Stimmungslage?</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Wusstest du, dass dein Mitarbeiter starke private Probleme hat?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Wusstest du, dass er die letzte Zeit fast gar nicht geschlafen hat?</a:t>
            </a: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Abgerundetes Rechteck 30">
            <a:extLst>
              <a:ext uri="{FF2B5EF4-FFF2-40B4-BE49-F238E27FC236}">
                <a16:creationId xmlns:a16="http://schemas.microsoft.com/office/drawing/2014/main" id="{BC8DE0AD-CE77-4E49-8277-8A5BC1B86704}"/>
              </a:ext>
            </a:extLst>
          </p:cNvPr>
          <p:cNvSpPr/>
          <p:nvPr/>
        </p:nvSpPr>
        <p:spPr>
          <a:xfrm>
            <a:off x="5447134" y="2997746"/>
            <a:ext cx="6480720" cy="3600000"/>
          </a:xfrm>
          <a:prstGeom prst="roundRect">
            <a:avLst>
              <a:gd name="adj" fmla="val 10780"/>
            </a:avLst>
          </a:prstGeom>
          <a:solidFill>
            <a:srgbClr val="A0B6E0"/>
          </a:solidFill>
          <a:ln w="28575">
            <a:solidFill>
              <a:srgbClr val="FFDE7C"/>
            </a:solidFill>
          </a:ln>
          <a:effectLst>
            <a:outerShdw blurRad="63500" sx="102000" sy="102000" algn="ctr"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de-DE" sz="20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Fragen an den Mitarbeiter:</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Hat sich deine Führungskraft für deine private Situation interessiert?</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Warum hat er sich nicht für deine Situation interessiert? </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Hatte deine Führungskraft eine Chance deine Situation zu bemerken?</a:t>
            </a:r>
          </a:p>
          <a:p>
            <a:pPr marL="342900" marR="0" lvl="0" indent="-342900" defTabSz="91440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Hättest du ggf. deiner Führungskraft einen Hinweis über deine aktuelle Situation geben sollen?</a:t>
            </a:r>
          </a:p>
          <a:p>
            <a:pPr marL="0" marR="0" lvl="0" indent="0" defTabSz="914400" eaLnBrk="1" fontAlgn="auto" latinLnBrk="0" hangingPunct="1">
              <a:lnSpc>
                <a:spcPct val="100000"/>
              </a:lnSpc>
              <a:spcBef>
                <a:spcPts val="84"/>
              </a:spcBef>
              <a:spcAft>
                <a:spcPts val="84"/>
              </a:spcAft>
              <a:buClrTx/>
              <a:buSzTx/>
              <a:buFontTx/>
              <a:buNone/>
              <a:tabLst/>
              <a:defRPr/>
            </a:pPr>
            <a:endParaRPr kumimoji="0" lang="de-DE"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uppieren 1"/>
          <p:cNvGrpSpPr/>
          <p:nvPr/>
        </p:nvGrpSpPr>
        <p:grpSpPr>
          <a:xfrm>
            <a:off x="676995" y="3098389"/>
            <a:ext cx="10836423" cy="1267509"/>
            <a:chOff x="5673065" y="1064347"/>
            <a:chExt cx="10836423" cy="1267509"/>
          </a:xfrm>
          <a:effectLst>
            <a:outerShdw blurRad="63500" sx="102000" sy="102000" algn="ctr" rotWithShape="0">
              <a:prstClr val="black">
                <a:alpha val="40000"/>
              </a:prstClr>
            </a:outerShdw>
          </a:effectLst>
        </p:grpSpPr>
        <p:sp>
          <p:nvSpPr>
            <p:cNvPr id="7" name="Abgerundetes Rechteck 30">
              <a:extLst>
                <a:ext uri="{FF2B5EF4-FFF2-40B4-BE49-F238E27FC236}">
                  <a16:creationId xmlns:a16="http://schemas.microsoft.com/office/drawing/2014/main" id="{A439EFCA-E4DC-4E82-B994-1BC447009FC5}"/>
                </a:ext>
              </a:extLst>
            </p:cNvPr>
            <p:cNvSpPr/>
            <p:nvPr/>
          </p:nvSpPr>
          <p:spPr>
            <a:xfrm>
              <a:off x="5951190" y="1064347"/>
              <a:ext cx="10558298" cy="1085418"/>
            </a:xfrm>
            <a:prstGeom prst="roundRect">
              <a:avLst>
                <a:gd name="adj" fmla="val 10780"/>
              </a:avLst>
            </a:prstGeom>
            <a:solidFill>
              <a:srgbClr val="FFDE7C"/>
            </a:solidFill>
            <a:ln w="28575">
              <a:solidFill>
                <a:srgbClr val="A0B6E0"/>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spcBef>
                  <a:spcPts val="84"/>
                </a:spcBef>
                <a:spcAft>
                  <a:spcPts val="84"/>
                </a:spcAft>
              </a:pPr>
              <a:r>
                <a:rPr lang="de-DE" sz="2000" b="1">
                  <a:latin typeface="Arial" panose="020B0604020202020204" pitchFamily="34" charset="0"/>
                  <a:cs typeface="Arial" panose="020B0604020202020204" pitchFamily="34" charset="0"/>
                </a:rPr>
                <a:t>Feedback </a:t>
              </a:r>
              <a:r>
                <a:rPr lang="de-DE" sz="2000">
                  <a:latin typeface="Arial" panose="020B0604020202020204" pitchFamily="34" charset="0"/>
                  <a:cs typeface="Arial" panose="020B0604020202020204" pitchFamily="34" charset="0"/>
                </a:rPr>
                <a:t>der Teilnehmer nach der 2 Runde</a:t>
              </a:r>
              <a:r>
                <a:rPr lang="de-DE" sz="2000" b="1">
                  <a:latin typeface="Arial" panose="020B0604020202020204" pitchFamily="34" charset="0"/>
                  <a:cs typeface="Arial" panose="020B0604020202020204" pitchFamily="34" charset="0"/>
                </a:rPr>
                <a:t> / Stimmungslage</a:t>
              </a:r>
            </a:p>
          </p:txBody>
        </p:sp>
        <p:sp>
          <p:nvSpPr>
            <p:cNvPr id="8" name="Abgerundetes Rechteck 30">
              <a:extLst>
                <a:ext uri="{FF2B5EF4-FFF2-40B4-BE49-F238E27FC236}">
                  <a16:creationId xmlns:a16="http://schemas.microsoft.com/office/drawing/2014/main" id="{201F8F3A-BD3A-4D29-800A-B582550DC3D6}"/>
                </a:ext>
              </a:extLst>
            </p:cNvPr>
            <p:cNvSpPr/>
            <p:nvPr/>
          </p:nvSpPr>
          <p:spPr>
            <a:xfrm rot="20751166">
              <a:off x="5673065" y="1725663"/>
              <a:ext cx="1814212" cy="513661"/>
            </a:xfrm>
            <a:prstGeom prst="roundRect">
              <a:avLst>
                <a:gd name="adj" fmla="val 10780"/>
              </a:avLst>
            </a:prstGeom>
            <a:solidFill>
              <a:schemeClr val="bg1"/>
            </a:solidFill>
            <a:ln w="28575">
              <a:solidFill>
                <a:srgbClr val="A0B6E0"/>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lnSpc>
                  <a:spcPct val="107000"/>
                </a:lnSpc>
                <a:spcAft>
                  <a:spcPts val="800"/>
                </a:spcAft>
              </a:pPr>
              <a:r>
                <a:rPr lang="de-DE" sz="2000">
                  <a:effectLst/>
                  <a:latin typeface="Arial" panose="020B0604020202020204" pitchFamily="34" charset="0"/>
                  <a:ea typeface="Calibri" panose="020F0502020204030204" pitchFamily="34" charset="0"/>
                  <a:cs typeface="Arial" panose="020B0604020202020204" pitchFamily="34" charset="0"/>
                </a:rPr>
                <a:t>erleichtert</a:t>
              </a:r>
            </a:p>
            <a:p>
              <a:pPr algn="ctr">
                <a:spcBef>
                  <a:spcPts val="84"/>
                </a:spcBef>
                <a:spcAft>
                  <a:spcPts val="84"/>
                </a:spcAft>
              </a:pPr>
              <a:endParaRPr lang="de-DE" sz="2000">
                <a:latin typeface="Arial" panose="020B0604020202020204" pitchFamily="34" charset="0"/>
                <a:cs typeface="Arial" panose="020B0604020202020204" pitchFamily="34" charset="0"/>
              </a:endParaRPr>
            </a:p>
          </p:txBody>
        </p:sp>
        <p:sp>
          <p:nvSpPr>
            <p:cNvPr id="9" name="Abgerundetes Rechteck 30">
              <a:extLst>
                <a:ext uri="{FF2B5EF4-FFF2-40B4-BE49-F238E27FC236}">
                  <a16:creationId xmlns:a16="http://schemas.microsoft.com/office/drawing/2014/main" id="{549E49F7-8F13-44C8-879B-9AD4574D87EA}"/>
                </a:ext>
              </a:extLst>
            </p:cNvPr>
            <p:cNvSpPr/>
            <p:nvPr/>
          </p:nvSpPr>
          <p:spPr>
            <a:xfrm rot="21151179">
              <a:off x="13781804" y="1316856"/>
              <a:ext cx="2257110" cy="839147"/>
            </a:xfrm>
            <a:prstGeom prst="roundRect">
              <a:avLst>
                <a:gd name="adj" fmla="val 10780"/>
              </a:avLst>
            </a:prstGeom>
            <a:solidFill>
              <a:schemeClr val="bg1"/>
            </a:solidFill>
            <a:ln w="28575">
              <a:solidFill>
                <a:srgbClr val="A0B6E0"/>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lnSpc>
                  <a:spcPct val="107000"/>
                </a:lnSpc>
                <a:spcAft>
                  <a:spcPts val="800"/>
                </a:spcAft>
              </a:pPr>
              <a:r>
                <a:rPr lang="de-DE" sz="2000">
                  <a:effectLst/>
                  <a:latin typeface="Arial" panose="020B0604020202020204" pitchFamily="34" charset="0"/>
                  <a:ea typeface="Calibri" panose="020F0502020204030204" pitchFamily="34" charset="0"/>
                  <a:cs typeface="Arial" panose="020B0604020202020204" pitchFamily="34" charset="0"/>
                </a:rPr>
                <a:t>Fühle mich verstanden</a:t>
              </a:r>
            </a:p>
            <a:p>
              <a:pPr algn="ctr">
                <a:spcBef>
                  <a:spcPts val="84"/>
                </a:spcBef>
                <a:spcAft>
                  <a:spcPts val="84"/>
                </a:spcAft>
              </a:pPr>
              <a:endParaRPr lang="de-DE" sz="2000">
                <a:latin typeface="Arial" panose="020B0604020202020204" pitchFamily="34" charset="0"/>
                <a:cs typeface="Arial" panose="020B0604020202020204" pitchFamily="34" charset="0"/>
              </a:endParaRPr>
            </a:p>
          </p:txBody>
        </p:sp>
        <p:sp>
          <p:nvSpPr>
            <p:cNvPr id="10" name="Abgerundetes Rechteck 30">
              <a:extLst>
                <a:ext uri="{FF2B5EF4-FFF2-40B4-BE49-F238E27FC236}">
                  <a16:creationId xmlns:a16="http://schemas.microsoft.com/office/drawing/2014/main" id="{2E14552B-40D2-4D84-A54D-278E7FE2DEFD}"/>
                </a:ext>
              </a:extLst>
            </p:cNvPr>
            <p:cNvSpPr/>
            <p:nvPr/>
          </p:nvSpPr>
          <p:spPr>
            <a:xfrm rot="678354">
              <a:off x="10789049" y="1736656"/>
              <a:ext cx="2015328" cy="595200"/>
            </a:xfrm>
            <a:prstGeom prst="roundRect">
              <a:avLst>
                <a:gd name="adj" fmla="val 10780"/>
              </a:avLst>
            </a:prstGeom>
            <a:solidFill>
              <a:schemeClr val="bg1"/>
            </a:solidFill>
            <a:ln w="28575">
              <a:solidFill>
                <a:srgbClr val="A0B6E0"/>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lnSpc>
                  <a:spcPct val="107000"/>
                </a:lnSpc>
                <a:spcAft>
                  <a:spcPts val="800"/>
                </a:spcAft>
              </a:pPr>
              <a:r>
                <a:rPr lang="de-DE" sz="2000">
                  <a:effectLst/>
                  <a:latin typeface="Arial" panose="020B0604020202020204" pitchFamily="34" charset="0"/>
                  <a:ea typeface="Calibri" panose="020F0502020204030204" pitchFamily="34" charset="0"/>
                  <a:cs typeface="Arial" panose="020B0604020202020204" pitchFamily="34" charset="0"/>
                </a:rPr>
                <a:t>wertgeschätzt</a:t>
              </a:r>
            </a:p>
            <a:p>
              <a:pPr algn="ctr">
                <a:spcBef>
                  <a:spcPts val="84"/>
                </a:spcBef>
                <a:spcAft>
                  <a:spcPts val="84"/>
                </a:spcAft>
              </a:pPr>
              <a:endParaRPr lang="de-DE" sz="2000">
                <a:latin typeface="Arial" panose="020B0604020202020204" pitchFamily="34" charset="0"/>
                <a:cs typeface="Arial" panose="020B0604020202020204" pitchFamily="34" charset="0"/>
              </a:endParaRPr>
            </a:p>
          </p:txBody>
        </p:sp>
        <p:sp>
          <p:nvSpPr>
            <p:cNvPr id="11" name="Abgerundetes Rechteck 30">
              <a:extLst>
                <a:ext uri="{FF2B5EF4-FFF2-40B4-BE49-F238E27FC236}">
                  <a16:creationId xmlns:a16="http://schemas.microsoft.com/office/drawing/2014/main" id="{13A77ECE-CFF8-4A30-BDA3-B2106E49785E}"/>
                </a:ext>
              </a:extLst>
            </p:cNvPr>
            <p:cNvSpPr/>
            <p:nvPr/>
          </p:nvSpPr>
          <p:spPr>
            <a:xfrm rot="1066736">
              <a:off x="8299920" y="1734177"/>
              <a:ext cx="1519686" cy="494562"/>
            </a:xfrm>
            <a:prstGeom prst="roundRect">
              <a:avLst>
                <a:gd name="adj" fmla="val 10780"/>
              </a:avLst>
            </a:prstGeom>
            <a:solidFill>
              <a:schemeClr val="bg1"/>
            </a:solidFill>
            <a:ln w="28575">
              <a:solidFill>
                <a:srgbClr val="A0B6E0"/>
              </a:solidFill>
            </a:ln>
            <a:effectLst>
              <a:outerShdw blurRad="50800" dist="38100" dir="2700000" algn="tl" rotWithShape="0">
                <a:prstClr val="black">
                  <a:alpha val="40000"/>
                </a:prstClr>
              </a:outerShdw>
            </a:effectLst>
          </p:spPr>
          <p:txBody>
            <a:bodyPr rot="0" spcFirstLastPara="0" vertOverflow="overflow" horzOverflow="overflow" vert="horz" wrap="square" lIns="90718" tIns="90718" rIns="90718" bIns="90718" numCol="1" spcCol="0" rtlCol="0" fromWordArt="0" anchor="t" anchorCtr="0" forceAA="0" compatLnSpc="1">
              <a:prstTxWarp prst="textNoShape">
                <a:avLst/>
              </a:prstTxWarp>
              <a:noAutofit/>
            </a:bodyPr>
            <a:lstStyle/>
            <a:p>
              <a:pPr algn="ctr">
                <a:lnSpc>
                  <a:spcPct val="107000"/>
                </a:lnSpc>
                <a:spcAft>
                  <a:spcPts val="800"/>
                </a:spcAft>
              </a:pPr>
              <a:r>
                <a:rPr lang="de-DE" sz="2000">
                  <a:effectLst/>
                  <a:latin typeface="Arial" panose="020B0604020202020204" pitchFamily="34" charset="0"/>
                  <a:ea typeface="Calibri" panose="020F0502020204030204" pitchFamily="34" charset="0"/>
                  <a:cs typeface="Arial" panose="020B0604020202020204" pitchFamily="34" charset="0"/>
                </a:rPr>
                <a:t>…</a:t>
              </a:r>
            </a:p>
            <a:p>
              <a:pPr algn="ctr">
                <a:spcBef>
                  <a:spcPts val="84"/>
                </a:spcBef>
                <a:spcAft>
                  <a:spcPts val="84"/>
                </a:spcAft>
              </a:pPr>
              <a:endParaRPr lang="de-DE"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875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40661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30"/>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29"/>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2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C2EF79-371B-E547-8A82-CE88306E3D90}"/>
              </a:ext>
            </a:extLst>
          </p:cNvPr>
          <p:cNvSpPr>
            <a:spLocks noGrp="1"/>
          </p:cNvSpPr>
          <p:nvPr>
            <p:ph idx="1"/>
          </p:nvPr>
        </p:nvSpPr>
        <p:spPr>
          <a:xfrm>
            <a:off x="1054645" y="1783394"/>
            <a:ext cx="5472609" cy="4394999"/>
          </a:xfrm>
          <a:solidFill>
            <a:srgbClr val="C7D4ED"/>
          </a:solidFill>
        </p:spPr>
        <p:txBody>
          <a:bodyPr/>
          <a:lstStyle/>
          <a:p>
            <a:pPr marL="0" indent="0">
              <a:buNone/>
            </a:pPr>
            <a:endParaRPr lang="de-DE">
              <a:latin typeface="Arial" panose="020B0604020202020204" pitchFamily="34" charset="0"/>
              <a:cs typeface="Futura Medium" panose="020B0602020204020303"/>
            </a:endParaRPr>
          </a:p>
          <a:p>
            <a:pPr marL="0" indent="0">
              <a:buNone/>
            </a:pPr>
            <a:endParaRPr lang="de-DE">
              <a:latin typeface="Arial" panose="020B0604020202020204" pitchFamily="34" charset="0"/>
              <a:cs typeface="Futura Medium" panose="020B0602020204020303"/>
            </a:endParaRPr>
          </a:p>
          <a:p>
            <a:pPr marL="0" indent="0">
              <a:buNone/>
            </a:pPr>
            <a:endParaRPr lang="de-DE">
              <a:latin typeface="Arial" panose="020B0604020202020204" pitchFamily="34" charset="0"/>
              <a:cs typeface="Futura Medium" panose="020B0602020204020303"/>
            </a:endParaRPr>
          </a:p>
          <a:p>
            <a:pPr marL="0" indent="0">
              <a:buNone/>
            </a:pPr>
            <a:r>
              <a:rPr lang="de-DE">
                <a:latin typeface="Arial" panose="020B0604020202020204" pitchFamily="34" charset="0"/>
                <a:cs typeface="Futura Medium" panose="020B0602020204020303"/>
              </a:rPr>
              <a:t>Was verändern Sie als Führungskraft?</a:t>
            </a:r>
          </a:p>
          <a:p>
            <a:pPr marL="0" indent="0">
              <a:buNone/>
            </a:pPr>
            <a:endParaRPr lang="de-DE">
              <a:latin typeface="Arial" panose="020B0604020202020204" pitchFamily="34" charset="0"/>
              <a:cs typeface="Futura Medium" panose="020B0602020204020303"/>
            </a:endParaRPr>
          </a:p>
          <a:p>
            <a:pPr marL="0" indent="0">
              <a:buNone/>
            </a:pPr>
            <a:r>
              <a:rPr lang="de-DE">
                <a:latin typeface="Arial" panose="020B0604020202020204" pitchFamily="34" charset="0"/>
                <a:cs typeface="Futura Medium" panose="020B0602020204020303"/>
              </a:rPr>
              <a:t>Wie hat Ihnen der Tag gefallen?</a:t>
            </a:r>
          </a:p>
        </p:txBody>
      </p:sp>
      <p:sp>
        <p:nvSpPr>
          <p:cNvPr id="4" name="Rechteck 3"/>
          <p:cNvSpPr/>
          <p:nvPr/>
        </p:nvSpPr>
        <p:spPr>
          <a:xfrm>
            <a:off x="1054646" y="443031"/>
            <a:ext cx="5400600" cy="1323439"/>
          </a:xfrm>
          <a:prstGeom prst="rect">
            <a:avLst/>
          </a:prstGeom>
        </p:spPr>
        <p:txBody>
          <a:bodyPr wrap="square">
            <a:spAutoFit/>
          </a:bodyPr>
          <a:lstStyle/>
          <a:p>
            <a:r>
              <a:rPr lang="en-GB" sz="4400">
                <a:latin typeface="Arial" panose="020B0604020202020204" pitchFamily="34" charset="0"/>
                <a:ea typeface="+mj-ea"/>
                <a:cs typeface="Arial" panose="020B0604020202020204" pitchFamily="34" charset="0"/>
              </a:rPr>
              <a:t>08 </a:t>
            </a:r>
            <a:r>
              <a:rPr lang="de-DE" sz="4400">
                <a:latin typeface="Arial" panose="020B0604020202020204" pitchFamily="34" charset="0"/>
                <a:ea typeface="+mj-ea"/>
                <a:cs typeface="Arial" panose="020B0604020202020204" pitchFamily="34" charset="0"/>
              </a:rPr>
              <a:t>Abschluss</a:t>
            </a:r>
          </a:p>
          <a:p>
            <a:r>
              <a:rPr lang="de-DE" sz="3600">
                <a:latin typeface="Arial" panose="020B0604020202020204" pitchFamily="34" charset="0"/>
                <a:cs typeface="Arial" panose="020B0604020202020204" pitchFamily="34" charset="0"/>
              </a:rPr>
              <a:t>Feedback</a:t>
            </a:r>
          </a:p>
        </p:txBody>
      </p:sp>
      <p:pic>
        <p:nvPicPr>
          <p:cNvPr id="3" name="Grafik 2"/>
          <p:cNvPicPr>
            <a:picLocks noChangeAspect="1"/>
          </p:cNvPicPr>
          <p:nvPr/>
        </p:nvPicPr>
        <p:blipFill>
          <a:blip r:embed="rId3"/>
          <a:stretch>
            <a:fillRect/>
          </a:stretch>
        </p:blipFill>
        <p:spPr>
          <a:xfrm>
            <a:off x="6455246" y="1783393"/>
            <a:ext cx="4387275" cy="4394999"/>
          </a:xfrm>
          <a:prstGeom prst="rect">
            <a:avLst/>
          </a:prstGeom>
        </p:spPr>
      </p:pic>
    </p:spTree>
    <p:extLst>
      <p:ext uri="{BB962C8B-B14F-4D97-AF65-F5344CB8AC3E}">
        <p14:creationId xmlns:p14="http://schemas.microsoft.com/office/powerpoint/2010/main" val="4028750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954107"/>
          </a:xfrm>
          <a:prstGeom prst="rect">
            <a:avLst/>
          </a:prstGeom>
        </p:spPr>
        <p:txBody>
          <a:bodyPr wrap="square">
            <a:spAutoFit/>
          </a:bodyPr>
          <a:lstStyle/>
          <a:p>
            <a:r>
              <a:rPr lang="de-DE" sz="2800">
                <a:latin typeface="Arial" panose="020B0604020202020204" pitchFamily="34" charset="0"/>
                <a:cs typeface="Arial" panose="020B0604020202020204" pitchFamily="34" charset="0"/>
              </a:rPr>
              <a:t>08 Abschluss</a:t>
            </a:r>
          </a:p>
          <a:p>
            <a:r>
              <a:rPr lang="de-DE" sz="2800" err="1">
                <a:latin typeface="Arial" panose="020B0604020202020204" pitchFamily="34" charset="0"/>
                <a:cs typeface="Arial" panose="020B0604020202020204" pitchFamily="34" charset="0"/>
              </a:rPr>
              <a:t>Mentimeter</a:t>
            </a:r>
            <a:r>
              <a:rPr lang="de-DE" sz="2800">
                <a:latin typeface="Arial" panose="020B0604020202020204" pitchFamily="34" charset="0"/>
                <a:cs typeface="Arial" panose="020B0604020202020204" pitchFamily="34" charset="0"/>
              </a:rPr>
              <a:t> – Was nehmen Sie mit? Wortwolke</a:t>
            </a:r>
            <a:endParaRPr lang="de-DE" sz="2800">
              <a:latin typeface="Arial" panose="020B0604020202020204" pitchFamily="34" charset="0"/>
              <a:ea typeface="+mj-ea"/>
              <a:cs typeface="Arial" panose="020B0604020202020204" pitchFamily="34" charset="0"/>
            </a:endParaRPr>
          </a:p>
        </p:txBody>
      </p:sp>
      <p:pic>
        <p:nvPicPr>
          <p:cNvPr id="8" name="Grafik 7"/>
          <p:cNvPicPr>
            <a:picLocks noChangeAspect="1"/>
          </p:cNvPicPr>
          <p:nvPr/>
        </p:nvPicPr>
        <p:blipFill>
          <a:blip r:embed="rId3"/>
          <a:stretch>
            <a:fillRect/>
          </a:stretch>
        </p:blipFill>
        <p:spPr>
          <a:xfrm>
            <a:off x="1757233" y="1889973"/>
            <a:ext cx="8675947" cy="4348133"/>
          </a:xfrm>
          <a:prstGeom prst="rect">
            <a:avLst/>
          </a:prstGeom>
        </p:spPr>
      </p:pic>
    </p:spTree>
    <p:extLst>
      <p:ext uri="{BB962C8B-B14F-4D97-AF65-F5344CB8AC3E}">
        <p14:creationId xmlns:p14="http://schemas.microsoft.com/office/powerpoint/2010/main" val="2954088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66614" y="443031"/>
            <a:ext cx="9793088" cy="769441"/>
          </a:xfrm>
          <a:prstGeom prst="rect">
            <a:avLst/>
          </a:prstGeom>
        </p:spPr>
        <p:txBody>
          <a:bodyPr wrap="square">
            <a:spAutoFit/>
          </a:bodyPr>
          <a:lstStyle/>
          <a:p>
            <a:r>
              <a:rPr lang="de-DE" sz="4400" err="1">
                <a:latin typeface="Arial" panose="020B0604020202020204" pitchFamily="34" charset="0"/>
                <a:cs typeface="Arial" panose="020B0604020202020204" pitchFamily="34" charset="0"/>
              </a:rPr>
              <a:t>BackUp</a:t>
            </a:r>
            <a:endParaRPr lang="de-DE" sz="4400">
              <a:latin typeface="Arial" panose="020B0604020202020204" pitchFamily="34" charset="0"/>
              <a:cs typeface="Arial" panose="020B0604020202020204" pitchFamily="34" charset="0"/>
            </a:endParaRPr>
          </a:p>
        </p:txBody>
      </p:sp>
      <p:sp>
        <p:nvSpPr>
          <p:cNvPr id="2" name="Rechteck 1"/>
          <p:cNvSpPr/>
          <p:nvPr/>
        </p:nvSpPr>
        <p:spPr>
          <a:xfrm>
            <a:off x="0" y="3225058"/>
            <a:ext cx="12190413" cy="684000"/>
          </a:xfrm>
          <a:prstGeom prst="rect">
            <a:avLst/>
          </a:prstGeom>
          <a:solidFill>
            <a:srgbClr val="A0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1745" y="3909058"/>
            <a:ext cx="12190413" cy="684000"/>
          </a:xfrm>
          <a:prstGeom prst="rect">
            <a:avLst/>
          </a:prstGeom>
          <a:solidFill>
            <a:srgbClr val="FFD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75167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982638" y="765498"/>
            <a:ext cx="9793088" cy="954107"/>
          </a:xfrm>
          <a:prstGeom prst="rect">
            <a:avLst/>
          </a:prstGeom>
        </p:spPr>
        <p:txBody>
          <a:bodyPr wrap="square">
            <a:spAutoFit/>
          </a:bodyPr>
          <a:lstStyle/>
          <a:p>
            <a:r>
              <a:rPr lang="de-DE" sz="2800">
                <a:latin typeface="Arial" panose="020B0604020202020204" pitchFamily="34" charset="0"/>
                <a:cs typeface="Arial" panose="020B0604020202020204" pitchFamily="34" charset="0"/>
              </a:rPr>
              <a:t>Beschreibbares Textfeld</a:t>
            </a:r>
            <a:br>
              <a:rPr lang="de-DE" sz="2800">
                <a:latin typeface="Arial" panose="020B0604020202020204" pitchFamily="34" charset="0"/>
                <a:cs typeface="Arial" panose="020B0604020202020204" pitchFamily="34" charset="0"/>
              </a:rPr>
            </a:br>
            <a:r>
              <a:rPr lang="de-DE" sz="2800">
                <a:latin typeface="Arial" panose="020B0604020202020204" pitchFamily="34" charset="0"/>
                <a:cs typeface="Arial" panose="020B0604020202020204" pitchFamily="34" charset="0"/>
              </a:rPr>
              <a:t>(im Präsentationsmodus)</a:t>
            </a:r>
            <a:endParaRPr lang="de-DE" sz="2800">
              <a:latin typeface="Arial" panose="020B0604020202020204" pitchFamily="34" charset="0"/>
              <a:ea typeface="+mj-ea"/>
              <a:cs typeface="Arial" panose="020B0604020202020204" pitchFamily="34" charset="0"/>
            </a:endParaRPr>
          </a:p>
        </p:txBody>
      </p:sp>
    </p:spTree>
    <p:controls>
      <mc:AlternateContent xmlns:mc="http://schemas.openxmlformats.org/markup-compatibility/2006">
        <mc:Choice xmlns:v="urn:schemas-microsoft-com:vml" Requires="v">
          <p:control spid="43150" r:id="rId2" imgW="9505800" imgH="3962520"/>
        </mc:Choice>
        <mc:Fallback>
          <p:control r:id="rId2" imgW="9505800" imgH="3962520">
            <p:pic>
              <p:nvPicPr>
                <p:cNvPr id="5" name="TextBox2"/>
                <p:cNvPicPr preferRelativeResize="0">
                  <a:picLocks noChangeArrowheads="1" noChangeShapeType="1"/>
                </p:cNvPicPr>
                <p:nvPr/>
              </p:nvPicPr>
              <p:blipFill>
                <a:blip r:embed="rId5"/>
                <a:srcRect/>
                <a:stretch>
                  <a:fillRect/>
                </a:stretch>
              </p:blipFill>
              <p:spPr bwMode="auto">
                <a:xfrm>
                  <a:off x="1070207" y="1801379"/>
                  <a:ext cx="9505056" cy="396044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900926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F2DC2E0-E2DF-4808-9D04-97B7396FF1A2}"/>
              </a:ext>
            </a:extLst>
          </p:cNvPr>
          <p:cNvPicPr>
            <a:picLocks/>
          </p:cNvPicPr>
          <p:nvPr/>
        </p:nvPicPr>
        <p:blipFill>
          <a:blip r:embed="rId3"/>
          <a:stretch>
            <a:fillRect/>
          </a:stretch>
        </p:blipFill>
        <p:spPr>
          <a:xfrm>
            <a:off x="1415206" y="729794"/>
            <a:ext cx="9360000" cy="540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20974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C6EABA-7DEF-45E5-9DBC-5024B724B11B}"/>
              </a:ext>
            </a:extLst>
          </p:cNvPr>
          <p:cNvPicPr>
            <a:picLocks/>
          </p:cNvPicPr>
          <p:nvPr/>
        </p:nvPicPr>
        <p:blipFill>
          <a:blip r:embed="rId3"/>
          <a:stretch>
            <a:fillRect/>
          </a:stretch>
        </p:blipFill>
        <p:spPr>
          <a:xfrm>
            <a:off x="1415206" y="729794"/>
            <a:ext cx="9360000" cy="540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4522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D3EB282-2816-4B53-A0BF-B6C190168AA3}"/>
              </a:ext>
            </a:extLst>
          </p:cNvPr>
          <p:cNvPicPr>
            <a:picLocks/>
          </p:cNvPicPr>
          <p:nvPr/>
        </p:nvPicPr>
        <p:blipFill>
          <a:blip r:embed="rId3"/>
          <a:stretch>
            <a:fillRect/>
          </a:stretch>
        </p:blipFill>
        <p:spPr>
          <a:xfrm>
            <a:off x="1415206" y="729794"/>
            <a:ext cx="9360000" cy="540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706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420" y="3861393"/>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8870"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2294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7"/>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26"/>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2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37B1512-9CF4-41EF-9A1F-8F93125574AD}"/>
              </a:ext>
            </a:extLst>
          </p:cNvPr>
          <p:cNvPicPr>
            <a:picLocks/>
          </p:cNvPicPr>
          <p:nvPr/>
        </p:nvPicPr>
        <p:blipFill>
          <a:blip r:embed="rId3"/>
          <a:stretch>
            <a:fillRect/>
          </a:stretch>
        </p:blipFill>
        <p:spPr>
          <a:xfrm>
            <a:off x="1415206" y="729794"/>
            <a:ext cx="9360000" cy="540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2162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10ACD25-4EBA-401E-958A-85B44A827E0D}"/>
              </a:ext>
            </a:extLst>
          </p:cNvPr>
          <p:cNvPicPr>
            <a:picLocks noChangeAspect="1"/>
          </p:cNvPicPr>
          <p:nvPr/>
        </p:nvPicPr>
        <p:blipFill>
          <a:blip r:embed="rId3"/>
          <a:stretch>
            <a:fillRect/>
          </a:stretch>
        </p:blipFill>
        <p:spPr>
          <a:xfrm>
            <a:off x="3718942" y="4293890"/>
            <a:ext cx="4106747" cy="2378752"/>
          </a:xfrm>
          <a:prstGeom prst="rect">
            <a:avLst/>
          </a:prstGeom>
          <a:effectLst>
            <a:outerShdw blurRad="63500" sx="102000" sy="102000" algn="ctr" rotWithShape="0">
              <a:prstClr val="black">
                <a:alpha val="40000"/>
              </a:prstClr>
            </a:outerShdw>
          </a:effectLst>
        </p:spPr>
      </p:pic>
      <p:pic>
        <p:nvPicPr>
          <p:cNvPr id="2" name="Grafik 1">
            <a:extLst>
              <a:ext uri="{FF2B5EF4-FFF2-40B4-BE49-F238E27FC236}">
                <a16:creationId xmlns:a16="http://schemas.microsoft.com/office/drawing/2014/main" id="{73F22F43-47E4-4860-94C0-601AD635B477}"/>
              </a:ext>
            </a:extLst>
          </p:cNvPr>
          <p:cNvPicPr>
            <a:picLocks noChangeAspect="1"/>
          </p:cNvPicPr>
          <p:nvPr/>
        </p:nvPicPr>
        <p:blipFill>
          <a:blip r:embed="rId4"/>
          <a:stretch>
            <a:fillRect/>
          </a:stretch>
        </p:blipFill>
        <p:spPr>
          <a:xfrm>
            <a:off x="838622" y="261442"/>
            <a:ext cx="4680520" cy="4242794"/>
          </a:xfrm>
          <a:prstGeom prst="rect">
            <a:avLst/>
          </a:prstGeom>
          <a:effectLst>
            <a:outerShdw blurRad="63500" sx="102000" sy="102000" algn="ctr" rotWithShape="0">
              <a:prstClr val="black">
                <a:alpha val="40000"/>
              </a:prstClr>
            </a:outerShdw>
          </a:effectLst>
        </p:spPr>
      </p:pic>
      <p:pic>
        <p:nvPicPr>
          <p:cNvPr id="3" name="Grafik 2">
            <a:extLst>
              <a:ext uri="{FF2B5EF4-FFF2-40B4-BE49-F238E27FC236}">
                <a16:creationId xmlns:a16="http://schemas.microsoft.com/office/drawing/2014/main" id="{B10F583B-069A-4B1B-B7C0-DC310739337A}"/>
              </a:ext>
            </a:extLst>
          </p:cNvPr>
          <p:cNvPicPr>
            <a:picLocks noChangeAspect="1"/>
          </p:cNvPicPr>
          <p:nvPr/>
        </p:nvPicPr>
        <p:blipFill>
          <a:blip r:embed="rId5"/>
          <a:stretch>
            <a:fillRect/>
          </a:stretch>
        </p:blipFill>
        <p:spPr>
          <a:xfrm>
            <a:off x="6167214" y="261442"/>
            <a:ext cx="4320480" cy="42427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2315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8C8B15D-4AFB-4FF3-B963-4CA06DDACE8B}"/>
              </a:ext>
            </a:extLst>
          </p:cNvPr>
          <p:cNvPicPr>
            <a:picLocks noChangeAspect="1"/>
          </p:cNvPicPr>
          <p:nvPr/>
        </p:nvPicPr>
        <p:blipFill>
          <a:blip r:embed="rId3"/>
          <a:stretch>
            <a:fillRect/>
          </a:stretch>
        </p:blipFill>
        <p:spPr>
          <a:xfrm>
            <a:off x="6023198" y="3213770"/>
            <a:ext cx="5511069" cy="3263806"/>
          </a:xfrm>
          <a:prstGeom prst="rect">
            <a:avLst/>
          </a:prstGeom>
          <a:effectLst>
            <a:outerShdw blurRad="63500" sx="102000" sy="102000" algn="ctr" rotWithShape="0">
              <a:prstClr val="black">
                <a:alpha val="40000"/>
              </a:prstClr>
            </a:outerShdw>
          </a:effectLst>
        </p:spPr>
      </p:pic>
      <p:pic>
        <p:nvPicPr>
          <p:cNvPr id="3" name="Grafik 2">
            <a:extLst>
              <a:ext uri="{FF2B5EF4-FFF2-40B4-BE49-F238E27FC236}">
                <a16:creationId xmlns:a16="http://schemas.microsoft.com/office/drawing/2014/main" id="{5EFB2AAB-B5E1-448A-8B34-BF369BCEA488}"/>
              </a:ext>
            </a:extLst>
          </p:cNvPr>
          <p:cNvPicPr>
            <a:picLocks noChangeAspect="1"/>
          </p:cNvPicPr>
          <p:nvPr/>
        </p:nvPicPr>
        <p:blipFill>
          <a:blip r:embed="rId4"/>
          <a:stretch>
            <a:fillRect/>
          </a:stretch>
        </p:blipFill>
        <p:spPr>
          <a:xfrm>
            <a:off x="262558" y="189434"/>
            <a:ext cx="5592908" cy="32638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36883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E3004C5-7DF7-4918-BD74-DE0D101A28A9}"/>
              </a:ext>
            </a:extLst>
          </p:cNvPr>
          <p:cNvPicPr>
            <a:picLocks noChangeAspect="1"/>
          </p:cNvPicPr>
          <p:nvPr/>
        </p:nvPicPr>
        <p:blipFill>
          <a:blip r:embed="rId3"/>
          <a:stretch>
            <a:fillRect/>
          </a:stretch>
        </p:blipFill>
        <p:spPr>
          <a:xfrm>
            <a:off x="1126653" y="1557250"/>
            <a:ext cx="5616624" cy="4941051"/>
          </a:xfrm>
          <a:prstGeom prst="rect">
            <a:avLst/>
          </a:prstGeom>
          <a:effectLst>
            <a:outerShdw blurRad="63500" sx="102000" sy="102000" algn="ctr" rotWithShape="0">
              <a:prstClr val="black">
                <a:alpha val="40000"/>
              </a:prstClr>
            </a:outerShdw>
          </a:effectLst>
        </p:spPr>
      </p:pic>
      <p:sp>
        <p:nvSpPr>
          <p:cNvPr id="4" name="Textfeld 3">
            <a:extLst>
              <a:ext uri="{FF2B5EF4-FFF2-40B4-BE49-F238E27FC236}">
                <a16:creationId xmlns:a16="http://schemas.microsoft.com/office/drawing/2014/main" id="{63013CCE-5750-4CB5-833B-A3645C6A0E9C}"/>
              </a:ext>
            </a:extLst>
          </p:cNvPr>
          <p:cNvSpPr txBox="1"/>
          <p:nvPr/>
        </p:nvSpPr>
        <p:spPr>
          <a:xfrm>
            <a:off x="6761013" y="3357786"/>
            <a:ext cx="4805541" cy="1323439"/>
          </a:xfrm>
          <a:prstGeom prst="rect">
            <a:avLst/>
          </a:prstGeom>
          <a:noFill/>
        </p:spPr>
        <p:txBody>
          <a:bodyPr wrap="square">
            <a:spAutoFit/>
          </a:bodyPr>
          <a:lstStyle/>
          <a:p>
            <a:r>
              <a:rPr lang="de-DE" sz="1600">
                <a:latin typeface="Arial" panose="020B0604020202020204" pitchFamily="34" charset="0"/>
                <a:cs typeface="Arial" panose="020B0604020202020204" pitchFamily="34" charset="0"/>
                <a:hlinkClick r:id="rId4"/>
              </a:rPr>
              <a:t>https://www.teamworkblog.de/2016/10/das-ubongo-flow-game.html</a:t>
            </a:r>
            <a:r>
              <a:rPr lang="de-DE" sz="1600">
                <a:latin typeface="Arial" panose="020B0604020202020204" pitchFamily="34" charset="0"/>
                <a:cs typeface="Arial" panose="020B0604020202020204" pitchFamily="34" charset="0"/>
              </a:rPr>
              <a:t> </a:t>
            </a:r>
          </a:p>
          <a:p>
            <a:endParaRPr lang="de-DE" sz="1600">
              <a:latin typeface="Arial" panose="020B0604020202020204" pitchFamily="34" charset="0"/>
              <a:cs typeface="Arial" panose="020B0604020202020204" pitchFamily="34" charset="0"/>
            </a:endParaRPr>
          </a:p>
          <a:p>
            <a:r>
              <a:rPr lang="de-DE" sz="1600">
                <a:latin typeface="Arial" panose="020B0604020202020204" pitchFamily="34" charset="0"/>
                <a:cs typeface="Arial" panose="020B0604020202020204" pitchFamily="34" charset="0"/>
                <a:hlinkClick r:id="rId5"/>
              </a:rPr>
              <a:t>https://www.youtube.com/watch?v=Wy5F1XyNt74</a:t>
            </a:r>
            <a:r>
              <a:rPr lang="de-DE" sz="1600">
                <a:latin typeface="Arial" panose="020B0604020202020204" pitchFamily="34" charset="0"/>
                <a:cs typeface="Arial" panose="020B0604020202020204" pitchFamily="34" charset="0"/>
              </a:rPr>
              <a:t> </a:t>
            </a:r>
          </a:p>
          <a:p>
            <a:endParaRPr lang="de-DE" sz="1600">
              <a:latin typeface="Arial" panose="020B0604020202020204" pitchFamily="34" charset="0"/>
              <a:cs typeface="Arial" panose="020B0604020202020204" pitchFamily="34" charset="0"/>
            </a:endParaRPr>
          </a:p>
        </p:txBody>
      </p:sp>
      <p:sp>
        <p:nvSpPr>
          <p:cNvPr id="5" name="Rechteck 4"/>
          <p:cNvSpPr/>
          <p:nvPr/>
        </p:nvSpPr>
        <p:spPr>
          <a:xfrm>
            <a:off x="1126654" y="787809"/>
            <a:ext cx="5122941" cy="523220"/>
          </a:xfrm>
          <a:prstGeom prst="rect">
            <a:avLst/>
          </a:prstGeom>
        </p:spPr>
        <p:txBody>
          <a:bodyPr wrap="none">
            <a:spAutoFit/>
          </a:bodyPr>
          <a:lstStyle/>
          <a:p>
            <a:r>
              <a:rPr lang="de-DE" sz="2800">
                <a:latin typeface="Arial" panose="020B0604020202020204" pitchFamily="34" charset="0"/>
                <a:cs typeface="Arial" panose="020B0604020202020204" pitchFamily="34" charset="0"/>
              </a:rPr>
              <a:t>MA aus der Komfortzone holen</a:t>
            </a:r>
          </a:p>
        </p:txBody>
      </p:sp>
    </p:spTree>
    <p:extLst>
      <p:ext uri="{BB962C8B-B14F-4D97-AF65-F5344CB8AC3E}">
        <p14:creationId xmlns:p14="http://schemas.microsoft.com/office/powerpoint/2010/main" val="411131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54646" y="443031"/>
            <a:ext cx="9865096" cy="954107"/>
          </a:xfrm>
          <a:prstGeom prst="rect">
            <a:avLst/>
          </a:prstGeom>
        </p:spPr>
        <p:txBody>
          <a:bodyPr wrap="square">
            <a:spAutoFit/>
          </a:bodyPr>
          <a:lstStyle/>
          <a:p>
            <a:r>
              <a:rPr lang="de-DE" sz="2800" dirty="0">
                <a:solidFill>
                  <a:schemeClr val="dk1"/>
                </a:solidFill>
                <a:latin typeface="Arial" panose="020B0604020202020204" pitchFamily="34" charset="0"/>
                <a:cs typeface="Arial" panose="020B0604020202020204" pitchFamily="34" charset="0"/>
              </a:rPr>
              <a:t>01 Begrüßung</a:t>
            </a:r>
          </a:p>
          <a:p>
            <a:r>
              <a:rPr lang="de-DE" sz="2800" dirty="0">
                <a:solidFill>
                  <a:schemeClr val="dk1"/>
                </a:solidFill>
                <a:latin typeface="Arial" panose="020B0604020202020204" pitchFamily="34" charset="0"/>
                <a:cs typeface="Arial" panose="020B0604020202020204" pitchFamily="34" charset="0"/>
              </a:rPr>
              <a:t>Ziele unseres heutigen Workshops</a:t>
            </a:r>
          </a:p>
        </p:txBody>
      </p:sp>
      <p:sp>
        <p:nvSpPr>
          <p:cNvPr id="3" name="Inhaltsplatzhalter 2"/>
          <p:cNvSpPr>
            <a:spLocks noGrp="1"/>
          </p:cNvSpPr>
          <p:nvPr>
            <p:ph idx="1"/>
          </p:nvPr>
        </p:nvSpPr>
        <p:spPr>
          <a:xfrm>
            <a:off x="2016927" y="1783394"/>
            <a:ext cx="9118839" cy="4394999"/>
          </a:xfrm>
        </p:spPr>
        <p:txBody>
          <a:bodyPr>
            <a:normAutofit/>
          </a:bodyPr>
          <a:lstStyle/>
          <a:p>
            <a:pPr marL="0" indent="0" fontAlgn="ctr">
              <a:buNone/>
            </a:pPr>
            <a:endParaRPr lang="de-DE" sz="2000" dirty="0">
              <a:solidFill>
                <a:schemeClr val="dk1"/>
              </a:solidFill>
              <a:latin typeface="Arial" panose="020B0604020202020204" pitchFamily="34" charset="0"/>
              <a:cs typeface="Arial" panose="020B0604020202020204" pitchFamily="34" charset="0"/>
            </a:endParaRPr>
          </a:p>
          <a:p>
            <a:pPr fontAlgn="ctr">
              <a:buFont typeface="Wingdings" panose="05000000000000000000" pitchFamily="2" charset="2"/>
              <a:buChar char="ü"/>
            </a:pPr>
            <a:r>
              <a:rPr lang="de-DE" sz="2000" dirty="0">
                <a:solidFill>
                  <a:schemeClr val="dk1"/>
                </a:solidFill>
                <a:latin typeface="Arial" panose="020B0604020202020204" pitchFamily="34" charset="0"/>
                <a:cs typeface="Arial" panose="020B0604020202020204" pitchFamily="34" charset="0"/>
              </a:rPr>
              <a:t> Gemeinsames Verständnis zum Thema </a:t>
            </a:r>
            <a:r>
              <a:rPr lang="de-DE" sz="2000" dirty="0" err="1">
                <a:solidFill>
                  <a:schemeClr val="dk1"/>
                </a:solidFill>
                <a:latin typeface="Arial" panose="020B0604020202020204" pitchFamily="34" charset="0"/>
                <a:cs typeface="Arial" panose="020B0604020202020204" pitchFamily="34" charset="0"/>
              </a:rPr>
              <a:t>Mindset</a:t>
            </a:r>
            <a:r>
              <a:rPr lang="de-DE" sz="2000" dirty="0">
                <a:solidFill>
                  <a:schemeClr val="dk1"/>
                </a:solidFill>
                <a:latin typeface="Arial" panose="020B0604020202020204" pitchFamily="34" charset="0"/>
                <a:cs typeface="Arial" panose="020B0604020202020204" pitchFamily="34" charset="0"/>
              </a:rPr>
              <a:t> schaffen</a:t>
            </a:r>
          </a:p>
          <a:p>
            <a:pPr marL="0" indent="0" fontAlgn="ctr">
              <a:buNone/>
            </a:pPr>
            <a:endParaRPr lang="de-DE" sz="2000" dirty="0">
              <a:solidFill>
                <a:schemeClr val="dk1"/>
              </a:solidFill>
              <a:latin typeface="Arial" panose="020B0604020202020204" pitchFamily="34" charset="0"/>
              <a:cs typeface="Arial" panose="020B0604020202020204" pitchFamily="34" charset="0"/>
            </a:endParaRPr>
          </a:p>
          <a:p>
            <a:pPr fontAlgn="ctr">
              <a:buFont typeface="Wingdings" panose="05000000000000000000" pitchFamily="2" charset="2"/>
              <a:buChar char="ü"/>
            </a:pPr>
            <a:r>
              <a:rPr lang="de-DE" sz="2000" dirty="0">
                <a:solidFill>
                  <a:schemeClr val="dk1"/>
                </a:solidFill>
                <a:latin typeface="Arial" panose="020B0604020202020204" pitchFamily="34" charset="0"/>
                <a:cs typeface="Arial" panose="020B0604020202020204" pitchFamily="34" charset="0"/>
              </a:rPr>
              <a:t> Vorteile eines Growth </a:t>
            </a:r>
            <a:r>
              <a:rPr lang="de-DE" sz="2000" dirty="0" err="1">
                <a:solidFill>
                  <a:schemeClr val="dk1"/>
                </a:solidFill>
                <a:latin typeface="Arial" panose="020B0604020202020204" pitchFamily="34" charset="0"/>
                <a:cs typeface="Arial" panose="020B0604020202020204" pitchFamily="34" charset="0"/>
              </a:rPr>
              <a:t>Mindsets</a:t>
            </a:r>
            <a:r>
              <a:rPr lang="de-DE" sz="2000" dirty="0">
                <a:solidFill>
                  <a:schemeClr val="dk1"/>
                </a:solidFill>
                <a:latin typeface="Arial" panose="020B0604020202020204" pitchFamily="34" charset="0"/>
                <a:cs typeface="Arial" panose="020B0604020202020204" pitchFamily="34" charset="0"/>
              </a:rPr>
              <a:t> für die Führung im hybriden Arbeitskontext erkennen</a:t>
            </a:r>
          </a:p>
          <a:p>
            <a:pPr marL="0" indent="0" fontAlgn="ctr">
              <a:buNone/>
            </a:pPr>
            <a:endParaRPr lang="de-DE" sz="2000" dirty="0">
              <a:solidFill>
                <a:schemeClr val="dk1"/>
              </a:solidFill>
              <a:latin typeface="Arial" panose="020B0604020202020204" pitchFamily="34" charset="0"/>
              <a:cs typeface="Arial" panose="020B0604020202020204" pitchFamily="34" charset="0"/>
            </a:endParaRPr>
          </a:p>
          <a:p>
            <a:pPr fontAlgn="ctr">
              <a:buFont typeface="Wingdings" panose="05000000000000000000" pitchFamily="2" charset="2"/>
              <a:buChar char="ü"/>
            </a:pPr>
            <a:r>
              <a:rPr lang="de-DE" sz="2000" dirty="0">
                <a:solidFill>
                  <a:schemeClr val="dk1"/>
                </a:solidFill>
                <a:latin typeface="Arial" panose="020B0604020202020204" pitchFamily="34" charset="0"/>
                <a:cs typeface="Arial" panose="020B0604020202020204" pitchFamily="34" charset="0"/>
              </a:rPr>
              <a:t> Reflexion des eigenen </a:t>
            </a:r>
            <a:r>
              <a:rPr lang="de-DE" sz="2000" dirty="0" err="1">
                <a:solidFill>
                  <a:schemeClr val="dk1"/>
                </a:solidFill>
                <a:latin typeface="Arial" panose="020B0604020202020204" pitchFamily="34" charset="0"/>
                <a:cs typeface="Arial" panose="020B0604020202020204" pitchFamily="34" charset="0"/>
              </a:rPr>
              <a:t>Mindsets</a:t>
            </a:r>
            <a:endParaRPr lang="de-DE" sz="2000" dirty="0">
              <a:solidFill>
                <a:schemeClr val="dk1"/>
              </a:solidFill>
              <a:latin typeface="Arial" panose="020B0604020202020204" pitchFamily="34" charset="0"/>
              <a:cs typeface="Arial" panose="020B0604020202020204" pitchFamily="34" charset="0"/>
            </a:endParaRPr>
          </a:p>
          <a:p>
            <a:pPr marL="0" indent="0">
              <a:buNone/>
            </a:pPr>
            <a:endParaRPr lang="de-DE" sz="2000" dirty="0">
              <a:solidFill>
                <a:srgbClr val="49648C"/>
              </a:solidFill>
              <a:latin typeface="Arial" panose="020B0604020202020204" pitchFamily="34" charset="0"/>
              <a:cs typeface="Arial" panose="020B0604020202020204" pitchFamily="34" charset="0"/>
            </a:endParaRPr>
          </a:p>
        </p:txBody>
      </p:sp>
      <p:pic>
        <p:nvPicPr>
          <p:cNvPr id="6" name="Picture 37"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238" y="3429794"/>
            <a:ext cx="3499816" cy="267831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4"/>
          <p:cNvCxnSpPr/>
          <p:nvPr/>
        </p:nvCxnSpPr>
        <p:spPr>
          <a:xfrm>
            <a:off x="2016927" y="1536961"/>
            <a:ext cx="0" cy="3837049"/>
          </a:xfrm>
          <a:prstGeom prst="line">
            <a:avLst/>
          </a:prstGeom>
          <a:ln w="12700">
            <a:solidFill>
              <a:srgbClr val="49648C"/>
            </a:solidFill>
          </a:ln>
        </p:spPr>
        <p:style>
          <a:lnRef idx="1">
            <a:schemeClr val="accent1"/>
          </a:lnRef>
          <a:fillRef idx="0">
            <a:schemeClr val="accent1"/>
          </a:fillRef>
          <a:effectRef idx="0">
            <a:schemeClr val="accent1"/>
          </a:effectRef>
          <a:fontRef idx="minor">
            <a:schemeClr val="tx1"/>
          </a:fontRef>
        </p:style>
      </p:cxnSp>
      <p:cxnSp>
        <p:nvCxnSpPr>
          <p:cNvPr id="9" name="Straight Connector 15"/>
          <p:cNvCxnSpPr/>
          <p:nvPr/>
        </p:nvCxnSpPr>
        <p:spPr>
          <a:xfrm flipH="1" flipV="1">
            <a:off x="1782349" y="1775170"/>
            <a:ext cx="8993378" cy="8224"/>
          </a:xfrm>
          <a:prstGeom prst="line">
            <a:avLst/>
          </a:prstGeom>
          <a:ln w="12700">
            <a:solidFill>
              <a:srgbClr val="49648C"/>
            </a:solidFill>
          </a:ln>
        </p:spPr>
        <p:style>
          <a:lnRef idx="1">
            <a:schemeClr val="accent1"/>
          </a:lnRef>
          <a:fillRef idx="0">
            <a:schemeClr val="accent1"/>
          </a:fillRef>
          <a:effectRef idx="0">
            <a:schemeClr val="accent1"/>
          </a:effectRef>
          <a:fontRef idx="minor">
            <a:schemeClr val="tx1"/>
          </a:fontRef>
        </p:style>
      </p:cxnSp>
      <p:sp>
        <p:nvSpPr>
          <p:cNvPr id="10" name="Oval 16"/>
          <p:cNvSpPr/>
          <p:nvPr/>
        </p:nvSpPr>
        <p:spPr>
          <a:xfrm>
            <a:off x="1895002" y="1653245"/>
            <a:ext cx="243853" cy="243853"/>
          </a:xfrm>
          <a:prstGeom prst="ellipse">
            <a:avLst/>
          </a:prstGeom>
          <a:noFill/>
          <a:ln w="12700">
            <a:solidFill>
              <a:srgbClr val="49648C"/>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spcBef>
                <a:spcPts val="100"/>
              </a:spcBef>
              <a:spcAft>
                <a:spcPts val="100"/>
              </a:spcAft>
            </a:pPr>
            <a:endParaRPr lang="en-US" sz="1400">
              <a:solidFill>
                <a:srgbClr val="49648C"/>
              </a:solidFill>
            </a:endParaRPr>
          </a:p>
        </p:txBody>
      </p:sp>
    </p:spTree>
    <p:extLst>
      <p:ext uri="{BB962C8B-B14F-4D97-AF65-F5344CB8AC3E}">
        <p14:creationId xmlns:p14="http://schemas.microsoft.com/office/powerpoint/2010/main" val="412912063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54646" y="443031"/>
            <a:ext cx="9865096" cy="1384995"/>
          </a:xfrm>
          <a:prstGeom prst="rect">
            <a:avLst/>
          </a:prstGeom>
        </p:spPr>
        <p:txBody>
          <a:bodyPr wrap="square">
            <a:spAutoFit/>
          </a:bodyPr>
          <a:lstStyle/>
          <a:p>
            <a:r>
              <a:rPr lang="de-DE" sz="2800">
                <a:solidFill>
                  <a:schemeClr val="dk1"/>
                </a:solidFill>
                <a:latin typeface="Arial" panose="020B0604020202020204" pitchFamily="34" charset="0"/>
                <a:cs typeface="Arial" panose="020B0604020202020204" pitchFamily="34" charset="0"/>
              </a:rPr>
              <a:t>01 Begrüßung</a:t>
            </a:r>
          </a:p>
          <a:p>
            <a:r>
              <a:rPr lang="de-DE" sz="2800">
                <a:solidFill>
                  <a:schemeClr val="dk1"/>
                </a:solidFill>
                <a:latin typeface="Arial" panose="020B0604020202020204" pitchFamily="34" charset="0"/>
                <a:cs typeface="Arial" panose="020B0604020202020204" pitchFamily="34" charset="0"/>
              </a:rPr>
              <a:t>Wann habe ich mich zuletzt mit dem</a:t>
            </a:r>
          </a:p>
          <a:p>
            <a:r>
              <a:rPr lang="de-DE" sz="2800">
                <a:solidFill>
                  <a:schemeClr val="dk1"/>
                </a:solidFill>
                <a:latin typeface="Arial" panose="020B0604020202020204" pitchFamily="34" charset="0"/>
                <a:cs typeface="Arial" panose="020B0604020202020204" pitchFamily="34" charset="0"/>
              </a:rPr>
              <a:t>Thema Mindset beschäftigt?</a:t>
            </a:r>
          </a:p>
        </p:txBody>
      </p:sp>
      <p:grpSp>
        <p:nvGrpSpPr>
          <p:cNvPr id="11" name="Gruppieren 10"/>
          <p:cNvGrpSpPr>
            <a:grpSpLocks noChangeAspect="1"/>
          </p:cNvGrpSpPr>
          <p:nvPr/>
        </p:nvGrpSpPr>
        <p:grpSpPr>
          <a:xfrm>
            <a:off x="7103318" y="717784"/>
            <a:ext cx="835488" cy="835488"/>
            <a:chOff x="1401849" y="2282376"/>
            <a:chExt cx="548640" cy="548640"/>
          </a:xfrm>
          <a:effectLst>
            <a:outerShdw blurRad="63500" sx="102000" sy="102000" algn="ctr" rotWithShape="0">
              <a:prstClr val="black">
                <a:alpha val="40000"/>
              </a:prstClr>
            </a:outerShdw>
          </a:effectLst>
        </p:grpSpPr>
        <p:sp>
          <p:nvSpPr>
            <p:cNvPr id="12" name="Oval 14"/>
            <p:cNvSpPr>
              <a:spLocks noChangeAspect="1" noChangeArrowheads="1"/>
            </p:cNvSpPr>
            <p:nvPr/>
          </p:nvSpPr>
          <p:spPr bwMode="auto">
            <a:xfrm>
              <a:off x="1401849" y="2282376"/>
              <a:ext cx="548640" cy="548640"/>
            </a:xfrm>
            <a:prstGeom prst="ellipse">
              <a:avLst/>
            </a:prstGeom>
            <a:solidFill>
              <a:srgbClr val="FF934F"/>
            </a:solidFill>
            <a:ln>
              <a:noFill/>
            </a:ln>
          </p:spPr>
          <p:txBody>
            <a:bodyPr vert="horz" wrap="square" lIns="91440" tIns="45720" rIns="91440" bIns="45720" numCol="1" anchor="t" anchorCtr="0" compatLnSpc="1">
              <a:prstTxWarp prst="textNoShape">
                <a:avLst/>
              </a:prstTxWarp>
            </a:bodyPr>
            <a:lstStyle/>
            <a:p>
              <a:endParaRPr lang="de-DE"/>
            </a:p>
          </p:txBody>
        </p:sp>
        <p:sp>
          <p:nvSpPr>
            <p:cNvPr id="13" name="Freeform 33"/>
            <p:cNvSpPr>
              <a:spLocks noEditPoints="1"/>
            </p:cNvSpPr>
            <p:nvPr/>
          </p:nvSpPr>
          <p:spPr bwMode="auto">
            <a:xfrm>
              <a:off x="1489488" y="2370562"/>
              <a:ext cx="373362" cy="279852"/>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17" name="Ovale Legende 16"/>
          <p:cNvSpPr/>
          <p:nvPr/>
        </p:nvSpPr>
        <p:spPr>
          <a:xfrm>
            <a:off x="8759502" y="4365872"/>
            <a:ext cx="2160240" cy="1377795"/>
          </a:xfrm>
          <a:prstGeom prst="wedgeEllipseCallout">
            <a:avLst>
              <a:gd name="adj1" fmla="val -38470"/>
              <a:gd name="adj2" fmla="val 71718"/>
            </a:avLst>
          </a:prstGeom>
          <a:solidFill>
            <a:srgbClr val="FFDE7C"/>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100"/>
              </a:spcBef>
              <a:spcAft>
                <a:spcPts val="100"/>
              </a:spcAft>
            </a:pPr>
            <a:r>
              <a:rPr lang="de-DE" sz="2000">
                <a:latin typeface="Arial" panose="020B0604020202020204" pitchFamily="34" charset="0"/>
                <a:cs typeface="Arial" panose="020B0604020202020204" pitchFamily="34" charset="0"/>
              </a:rPr>
              <a:t>Worauf freuen Sie sich?</a:t>
            </a:r>
          </a:p>
        </p:txBody>
      </p:sp>
      <p:cxnSp>
        <p:nvCxnSpPr>
          <p:cNvPr id="18" name="Gerade Verbindung mit Pfeil 17"/>
          <p:cNvCxnSpPr/>
          <p:nvPr/>
        </p:nvCxnSpPr>
        <p:spPr>
          <a:xfrm flipV="1">
            <a:off x="1270670" y="1417192"/>
            <a:ext cx="8856984" cy="44608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feld 18"/>
          <p:cNvSpPr txBox="1"/>
          <p:nvPr/>
        </p:nvSpPr>
        <p:spPr>
          <a:xfrm rot="19946623">
            <a:off x="9136508" y="1509760"/>
            <a:ext cx="1548965" cy="453183"/>
          </a:xfrm>
          <a:prstGeom prst="rect">
            <a:avLst/>
          </a:prstGeom>
        </p:spPr>
        <p:txBody>
          <a:bodyPr vert="horz" wrap="square" lIns="72000" tIns="72000" rIns="72000" bIns="72000" rtlCol="0">
            <a:spAutoFit/>
          </a:bodyPr>
          <a:lstStyle/>
          <a:p>
            <a:r>
              <a:rPr lang="de-DE" sz="2000">
                <a:latin typeface="Arial" panose="020B0604020202020204" pitchFamily="34" charset="0"/>
                <a:cs typeface="Arial" panose="020B0604020202020204" pitchFamily="34" charset="0"/>
              </a:rPr>
              <a:t>Gestern</a:t>
            </a:r>
          </a:p>
        </p:txBody>
      </p:sp>
      <p:sp>
        <p:nvSpPr>
          <p:cNvPr id="20" name="Textfeld 19"/>
          <p:cNvSpPr txBox="1"/>
          <p:nvPr/>
        </p:nvSpPr>
        <p:spPr>
          <a:xfrm rot="20018751">
            <a:off x="1338490" y="5472227"/>
            <a:ext cx="2016224" cy="453183"/>
          </a:xfrm>
          <a:prstGeom prst="rect">
            <a:avLst/>
          </a:prstGeom>
        </p:spPr>
        <p:txBody>
          <a:bodyPr vert="horz" wrap="square" lIns="72000" tIns="72000" rIns="72000" bIns="72000" rtlCol="0">
            <a:spAutoFit/>
          </a:bodyPr>
          <a:lstStyle/>
          <a:p>
            <a:r>
              <a:rPr lang="de-DE" sz="2000">
                <a:latin typeface="Arial" panose="020B0604020202020204" pitchFamily="34" charset="0"/>
                <a:cs typeface="Arial" panose="020B0604020202020204" pitchFamily="34" charset="0"/>
              </a:rPr>
              <a:t>Noch nie</a:t>
            </a:r>
          </a:p>
        </p:txBody>
      </p:sp>
    </p:spTree>
    <p:extLst>
      <p:ext uri="{BB962C8B-B14F-4D97-AF65-F5344CB8AC3E}">
        <p14:creationId xmlns:p14="http://schemas.microsoft.com/office/powerpoint/2010/main" val="15865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F20C77-16A0-6F42-A77C-DDE6C8041324}"/>
              </a:ext>
            </a:extLst>
          </p:cNvPr>
          <p:cNvSpPr>
            <a:spLocks noGrp="1"/>
          </p:cNvSpPr>
          <p:nvPr>
            <p:ph type="title"/>
          </p:nvPr>
        </p:nvSpPr>
        <p:spPr>
          <a:xfrm>
            <a:off x="1054646" y="342288"/>
            <a:ext cx="10514231" cy="504548"/>
          </a:xfrm>
        </p:spPr>
        <p:txBody>
          <a:bodyPr/>
          <a:lstStyle/>
          <a:p>
            <a:r>
              <a:rPr lang="de-DE" sz="4400">
                <a:latin typeface="Arial" panose="020B0604020202020204" pitchFamily="34" charset="0"/>
                <a:cs typeface="Arial" panose="020B0604020202020204" pitchFamily="34" charset="0"/>
              </a:rPr>
              <a:t>Agenda</a:t>
            </a:r>
          </a:p>
        </p:txBody>
      </p:sp>
      <p:pic>
        <p:nvPicPr>
          <p:cNvPr id="4" name="Picture 2" descr="Agendabild Ecke unten links">
            <a:extLst>
              <a:ext uri="{FF2B5EF4-FFF2-40B4-BE49-F238E27FC236}">
                <a16:creationId xmlns:a16="http://schemas.microsoft.com/office/drawing/2014/main" id="{556E58A9-E8CC-43D2-9A94-A55E5A53A527}"/>
              </a:ext>
            </a:extLst>
          </p:cNvPr>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gray">
          <a:xfrm>
            <a:off x="1054646" y="1422953"/>
            <a:ext cx="3787591" cy="43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84521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Ist-Zustand und Wandel</a:t>
            </a:r>
          </a:p>
        </p:txBody>
      </p:sp>
      <p:sp>
        <p:nvSpPr>
          <p:cNvPr id="6" name="Textfeld 6">
            <a:extLst>
              <a:ext uri="{FF2B5EF4-FFF2-40B4-BE49-F238E27FC236}">
                <a16:creationId xmlns:a16="http://schemas.microsoft.com/office/drawing/2014/main" id="{002AD445-6142-4BA4-A9BF-960A89CC0E41}"/>
              </a:ext>
            </a:extLst>
          </p:cNvPr>
          <p:cNvSpPr txBox="1">
            <a:spLocks/>
          </p:cNvSpPr>
          <p:nvPr>
            <p:custDataLst>
              <p:tags r:id="rId2"/>
            </p:custDataLst>
          </p:nvPr>
        </p:nvSpPr>
        <p:spPr>
          <a:xfrm>
            <a:off x="3084546" y="184521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09:15 – 09:50</a:t>
            </a:r>
          </a:p>
        </p:txBody>
      </p:sp>
      <p:sp>
        <p:nvSpPr>
          <p:cNvPr id="7" name="Textfeld 6">
            <a:extLst>
              <a:ext uri="{FF2B5EF4-FFF2-40B4-BE49-F238E27FC236}">
                <a16:creationId xmlns:a16="http://schemas.microsoft.com/office/drawing/2014/main" id="{002AD445-6142-4BA4-A9BF-960A89CC0E41}"/>
              </a:ext>
            </a:extLst>
          </p:cNvPr>
          <p:cNvSpPr txBox="1">
            <a:spLocks/>
          </p:cNvSpPr>
          <p:nvPr>
            <p:custDataLst>
              <p:tags r:id="rId3"/>
            </p:custDataLst>
          </p:nvPr>
        </p:nvSpPr>
        <p:spPr>
          <a:xfrm>
            <a:off x="2603939" y="184521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2</a:t>
            </a:r>
          </a:p>
        </p:txBody>
      </p:sp>
      <p:sp>
        <p:nvSpPr>
          <p:cNvPr id="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2349273"/>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a:solidFill>
                  <a:schemeClr val="bg2">
                    <a:lumMod val="10000"/>
                  </a:schemeClr>
                </a:solidFill>
                <a:latin typeface="Arial" panose="020B0604020202020204" pitchFamily="34" charset="0"/>
                <a:cs typeface="Arial" panose="020B0604020202020204" pitchFamily="34" charset="0"/>
              </a:rPr>
              <a:t>Herausforderungen, Führungsfallen</a:t>
            </a:r>
          </a:p>
        </p:txBody>
      </p:sp>
      <p:sp>
        <p:nvSpPr>
          <p:cNvPr id="9" name="Textfeld 6">
            <a:extLst>
              <a:ext uri="{FF2B5EF4-FFF2-40B4-BE49-F238E27FC236}">
                <a16:creationId xmlns:a16="http://schemas.microsoft.com/office/drawing/2014/main" id="{002AD445-6142-4BA4-A9BF-960A89CC0E41}"/>
              </a:ext>
            </a:extLst>
          </p:cNvPr>
          <p:cNvSpPr txBox="1">
            <a:spLocks/>
          </p:cNvSpPr>
          <p:nvPr>
            <p:custDataLst>
              <p:tags r:id="rId4"/>
            </p:custDataLst>
          </p:nvPr>
        </p:nvSpPr>
        <p:spPr>
          <a:xfrm>
            <a:off x="3084546" y="2349273"/>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09:55 – 10:30</a:t>
            </a:r>
          </a:p>
        </p:txBody>
      </p:sp>
      <p:sp>
        <p:nvSpPr>
          <p:cNvPr id="10" name="Textfeld 6">
            <a:extLst>
              <a:ext uri="{FF2B5EF4-FFF2-40B4-BE49-F238E27FC236}">
                <a16:creationId xmlns:a16="http://schemas.microsoft.com/office/drawing/2014/main" id="{002AD445-6142-4BA4-A9BF-960A89CC0E41}"/>
              </a:ext>
            </a:extLst>
          </p:cNvPr>
          <p:cNvSpPr txBox="1">
            <a:spLocks/>
          </p:cNvSpPr>
          <p:nvPr>
            <p:custDataLst>
              <p:tags r:id="rId5"/>
            </p:custDataLst>
          </p:nvPr>
        </p:nvSpPr>
        <p:spPr>
          <a:xfrm>
            <a:off x="2603939" y="2349273"/>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3</a:t>
            </a:r>
          </a:p>
        </p:txBody>
      </p:sp>
      <p:sp>
        <p:nvSpPr>
          <p:cNvPr id="1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285332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dirty="0">
                <a:solidFill>
                  <a:schemeClr val="bg2">
                    <a:lumMod val="10000"/>
                  </a:schemeClr>
                </a:solidFill>
                <a:latin typeface="Arial" panose="020B0604020202020204" pitchFamily="34" charset="0"/>
                <a:cs typeface="Arial" panose="020B0604020202020204" pitchFamily="34" charset="0"/>
              </a:rPr>
              <a:t>Fixed- und Growth </a:t>
            </a:r>
            <a:r>
              <a:rPr lang="de-DE" sz="2000" dirty="0" err="1">
                <a:solidFill>
                  <a:schemeClr val="bg2">
                    <a:lumMod val="10000"/>
                  </a:schemeClr>
                </a:solidFill>
                <a:latin typeface="Arial" panose="020B0604020202020204" pitchFamily="34" charset="0"/>
                <a:cs typeface="Arial" panose="020B0604020202020204" pitchFamily="34" charset="0"/>
              </a:rPr>
              <a:t>Mindset</a:t>
            </a:r>
            <a:endParaRPr lang="de-DE" sz="2000" dirty="0">
              <a:solidFill>
                <a:schemeClr val="bg2">
                  <a:lumMod val="10000"/>
                </a:schemeClr>
              </a:solidFill>
              <a:latin typeface="Arial" panose="020B0604020202020204" pitchFamily="34" charset="0"/>
              <a:cs typeface="Arial" panose="020B0604020202020204" pitchFamily="34" charset="0"/>
            </a:endParaRPr>
          </a:p>
        </p:txBody>
      </p:sp>
      <p:sp>
        <p:nvSpPr>
          <p:cNvPr id="12" name="Textfeld 9">
            <a:extLst>
              <a:ext uri="{FF2B5EF4-FFF2-40B4-BE49-F238E27FC236}">
                <a16:creationId xmlns:a16="http://schemas.microsoft.com/office/drawing/2014/main" id="{DC408177-FD5D-4C89-A2DD-115C40AA7F4C}"/>
              </a:ext>
            </a:extLst>
          </p:cNvPr>
          <p:cNvSpPr txBox="1">
            <a:spLocks/>
          </p:cNvSpPr>
          <p:nvPr>
            <p:custDataLst>
              <p:tags r:id="rId6"/>
            </p:custDataLst>
          </p:nvPr>
        </p:nvSpPr>
        <p:spPr>
          <a:xfrm>
            <a:off x="3084546" y="2853329"/>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10:30 – 11:00</a:t>
            </a:r>
          </a:p>
        </p:txBody>
      </p:sp>
      <p:sp>
        <p:nvSpPr>
          <p:cNvPr id="13" name="Textfeld 6">
            <a:extLst>
              <a:ext uri="{FF2B5EF4-FFF2-40B4-BE49-F238E27FC236}">
                <a16:creationId xmlns:a16="http://schemas.microsoft.com/office/drawing/2014/main" id="{002AD445-6142-4BA4-A9BF-960A89CC0E41}"/>
              </a:ext>
            </a:extLst>
          </p:cNvPr>
          <p:cNvSpPr txBox="1">
            <a:spLocks/>
          </p:cNvSpPr>
          <p:nvPr>
            <p:custDataLst>
              <p:tags r:id="rId7"/>
            </p:custDataLst>
          </p:nvPr>
        </p:nvSpPr>
        <p:spPr>
          <a:xfrm>
            <a:off x="2603939" y="285332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4</a:t>
            </a:r>
          </a:p>
        </p:txBody>
      </p:sp>
      <p:sp>
        <p:nvSpPr>
          <p:cNvPr id="14"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365449"/>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a:solidFill>
                  <a:schemeClr val="bg2">
                    <a:lumMod val="10000"/>
                  </a:schemeClr>
                </a:solidFill>
                <a:latin typeface="Arial" panose="020B0604020202020204" pitchFamily="34" charset="0"/>
                <a:cs typeface="Arial" panose="020B0604020202020204" pitchFamily="34" charset="0"/>
              </a:rPr>
              <a:t>ADKAR und Story </a:t>
            </a:r>
            <a:r>
              <a:rPr lang="de-DE" sz="2000" err="1">
                <a:solidFill>
                  <a:schemeClr val="bg2">
                    <a:lumMod val="10000"/>
                  </a:schemeClr>
                </a:solidFill>
                <a:latin typeface="Arial" panose="020B0604020202020204" pitchFamily="34" charset="0"/>
                <a:cs typeface="Arial" panose="020B0604020202020204" pitchFamily="34" charset="0"/>
              </a:rPr>
              <a:t>Telling</a:t>
            </a:r>
            <a:r>
              <a:rPr lang="de-DE" sz="2000">
                <a:solidFill>
                  <a:schemeClr val="bg2">
                    <a:lumMod val="10000"/>
                  </a:schemeClr>
                </a:solidFill>
                <a:latin typeface="Arial" panose="020B0604020202020204" pitchFamily="34" charset="0"/>
                <a:cs typeface="Arial" panose="020B0604020202020204" pitchFamily="34" charset="0"/>
              </a:rPr>
              <a:t>  </a:t>
            </a:r>
            <a:endParaRPr lang="de-DE" sz="2000" kern="0">
              <a:solidFill>
                <a:schemeClr val="bg2">
                  <a:lumMod val="10000"/>
                </a:schemeClr>
              </a:solidFill>
              <a:latin typeface="Arial" panose="020B0604020202020204" pitchFamily="34" charset="0"/>
              <a:cs typeface="Arial" panose="020B0604020202020204" pitchFamily="34" charset="0"/>
            </a:endParaRPr>
          </a:p>
        </p:txBody>
      </p:sp>
      <p:sp>
        <p:nvSpPr>
          <p:cNvPr id="15" name="Textfeld 12">
            <a:extLst>
              <a:ext uri="{FF2B5EF4-FFF2-40B4-BE49-F238E27FC236}">
                <a16:creationId xmlns:a16="http://schemas.microsoft.com/office/drawing/2014/main" id="{BD73BE50-D180-462C-9470-B35A3028EDBA}"/>
              </a:ext>
            </a:extLst>
          </p:cNvPr>
          <p:cNvSpPr txBox="1">
            <a:spLocks/>
          </p:cNvSpPr>
          <p:nvPr>
            <p:custDataLst>
              <p:tags r:id="rId8"/>
            </p:custDataLst>
          </p:nvPr>
        </p:nvSpPr>
        <p:spPr>
          <a:xfrm>
            <a:off x="3084546" y="4365449"/>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13:15 – 13:50</a:t>
            </a:r>
          </a:p>
        </p:txBody>
      </p:sp>
      <p:sp>
        <p:nvSpPr>
          <p:cNvPr id="16" name="Textfeld 6">
            <a:extLst>
              <a:ext uri="{FF2B5EF4-FFF2-40B4-BE49-F238E27FC236}">
                <a16:creationId xmlns:a16="http://schemas.microsoft.com/office/drawing/2014/main" id="{002AD445-6142-4BA4-A9BF-960A89CC0E41}"/>
              </a:ext>
            </a:extLst>
          </p:cNvPr>
          <p:cNvSpPr txBox="1">
            <a:spLocks/>
          </p:cNvSpPr>
          <p:nvPr>
            <p:custDataLst>
              <p:tags r:id="rId9"/>
            </p:custDataLst>
          </p:nvPr>
        </p:nvSpPr>
        <p:spPr>
          <a:xfrm>
            <a:off x="2603939" y="4365449"/>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6</a:t>
            </a:r>
          </a:p>
        </p:txBody>
      </p:sp>
      <p:sp>
        <p:nvSpPr>
          <p:cNvPr id="17" name="Rectangle 6">
            <a:extLst>
              <a:ext uri="{FF2B5EF4-FFF2-40B4-BE49-F238E27FC236}">
                <a16:creationId xmlns:a16="http://schemas.microsoft.com/office/drawing/2014/main" id="{D7638DD1-95BD-4E8B-8B8F-80D333416271}"/>
              </a:ext>
            </a:extLst>
          </p:cNvPr>
          <p:cNvSpPr>
            <a:spLocks noChangeArrowheads="1"/>
          </p:cNvSpPr>
          <p:nvPr/>
        </p:nvSpPr>
        <p:spPr bwMode="gray">
          <a:xfrm>
            <a:off x="4957670" y="487344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Rollenspiel</a:t>
            </a:r>
            <a:endParaRPr lang="de-DE" sz="2000">
              <a:solidFill>
                <a:schemeClr val="bg2">
                  <a:lumMod val="10000"/>
                </a:schemeClr>
              </a:solidFill>
              <a:latin typeface="Arial" panose="020B0604020202020204" pitchFamily="34" charset="0"/>
              <a:cs typeface="Arial" panose="020B0604020202020204" pitchFamily="34" charset="0"/>
            </a:endParaRPr>
          </a:p>
        </p:txBody>
      </p:sp>
      <p:sp>
        <p:nvSpPr>
          <p:cNvPr id="18" name="Textfeld 12">
            <a:extLst>
              <a:ext uri="{FF2B5EF4-FFF2-40B4-BE49-F238E27FC236}">
                <a16:creationId xmlns:a16="http://schemas.microsoft.com/office/drawing/2014/main" id="{BD73BE50-D180-462C-9470-B35A3028EDBA}"/>
              </a:ext>
            </a:extLst>
          </p:cNvPr>
          <p:cNvSpPr txBox="1">
            <a:spLocks/>
          </p:cNvSpPr>
          <p:nvPr>
            <p:custDataLst>
              <p:tags r:id="rId10"/>
            </p:custDataLst>
          </p:nvPr>
        </p:nvSpPr>
        <p:spPr>
          <a:xfrm>
            <a:off x="3084546" y="4873442"/>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13:55 – 14:30</a:t>
            </a:r>
          </a:p>
        </p:txBody>
      </p:sp>
      <p:sp>
        <p:nvSpPr>
          <p:cNvPr id="19" name="Textfeld 6">
            <a:extLst>
              <a:ext uri="{FF2B5EF4-FFF2-40B4-BE49-F238E27FC236}">
                <a16:creationId xmlns:a16="http://schemas.microsoft.com/office/drawing/2014/main" id="{002AD445-6142-4BA4-A9BF-960A89CC0E41}"/>
              </a:ext>
            </a:extLst>
          </p:cNvPr>
          <p:cNvSpPr txBox="1">
            <a:spLocks/>
          </p:cNvSpPr>
          <p:nvPr>
            <p:custDataLst>
              <p:tags r:id="rId11"/>
            </p:custDataLst>
          </p:nvPr>
        </p:nvSpPr>
        <p:spPr>
          <a:xfrm>
            <a:off x="2603939" y="487344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7</a:t>
            </a:r>
          </a:p>
        </p:txBody>
      </p:sp>
      <p:sp>
        <p:nvSpPr>
          <p:cNvPr id="20" name="Textfeld 12">
            <a:extLst>
              <a:ext uri="{FF2B5EF4-FFF2-40B4-BE49-F238E27FC236}">
                <a16:creationId xmlns:a16="http://schemas.microsoft.com/office/drawing/2014/main" id="{BD73BE50-D180-462C-9470-B35A3028EDBA}"/>
              </a:ext>
            </a:extLst>
          </p:cNvPr>
          <p:cNvSpPr txBox="1">
            <a:spLocks/>
          </p:cNvSpPr>
          <p:nvPr>
            <p:custDataLst>
              <p:tags r:id="rId12"/>
            </p:custDataLst>
          </p:nvPr>
        </p:nvSpPr>
        <p:spPr>
          <a:xfrm>
            <a:off x="3084546" y="3357337"/>
            <a:ext cx="1727475" cy="432000"/>
          </a:xfrm>
          <a:prstGeom prst="rect">
            <a:avLst/>
          </a:prstGeom>
          <a:solidFill>
            <a:srgbClr val="FFECB2"/>
          </a:solidFill>
          <a:ln w="6350">
            <a:noFill/>
            <a:miter lim="800000"/>
          </a:ln>
        </p:spPr>
        <p:txBody>
          <a:bodyPr wrap="square" lIns="85692" tIns="0" rIns="0" bIns="0" rtlCol="0" anchor="ctr" anchorCtr="0">
            <a:noAutofit/>
          </a:bodyPr>
          <a:lstStyle>
            <a:defPPr>
              <a:defRPr lang="en-US"/>
            </a:defPPr>
            <a:lvl1pPr marL="0" marR="0" lvl="0" indent="0" algn="ctr" defTabSz="914400" eaLnBrk="1" latinLnBrk="0" hangingPunct="1">
              <a:lnSpc>
                <a:spcPct val="100000"/>
              </a:lnSpc>
              <a:buClrTx/>
              <a:buSzTx/>
              <a:buFontTx/>
              <a:buNone/>
              <a:tabLst/>
              <a:defRPr kumimoji="0" sz="1600" b="1" i="0" u="none" strike="noStrike" kern="0" cap="none" spc="0" normalizeH="0" baseline="0">
                <a:ln>
                  <a:noFill/>
                </a:ln>
                <a:solidFill>
                  <a:schemeClr val="bg1"/>
                </a:solidFill>
                <a:effectLst/>
                <a:uLnTx/>
                <a:uFillTx/>
              </a:defRPr>
            </a:lvl1pPr>
          </a:lstStyle>
          <a:p>
            <a:pPr algn="l" defTabSz="1088284" fontAlgn="base">
              <a:spcBef>
                <a:spcPct val="0"/>
              </a:spcBef>
              <a:spcAft>
                <a:spcPct val="0"/>
              </a:spcAft>
              <a:defRPr/>
            </a:pPr>
            <a:r>
              <a:rPr lang="de-DE" sz="2000" b="0">
                <a:solidFill>
                  <a:schemeClr val="tx1"/>
                </a:solidFill>
                <a:latin typeface="Arial" panose="020B0604020202020204" pitchFamily="34" charset="0"/>
                <a:cs typeface="Arial" panose="020B0604020202020204" pitchFamily="34" charset="0"/>
              </a:rPr>
              <a:t>11:10 – 12:30</a:t>
            </a:r>
          </a:p>
        </p:txBody>
      </p:sp>
      <p:sp>
        <p:nvSpPr>
          <p:cNvPr id="21" name="Textfeld 6">
            <a:extLst>
              <a:ext uri="{FF2B5EF4-FFF2-40B4-BE49-F238E27FC236}">
                <a16:creationId xmlns:a16="http://schemas.microsoft.com/office/drawing/2014/main" id="{002AD445-6142-4BA4-A9BF-960A89CC0E41}"/>
              </a:ext>
            </a:extLst>
          </p:cNvPr>
          <p:cNvSpPr txBox="1">
            <a:spLocks/>
          </p:cNvSpPr>
          <p:nvPr>
            <p:custDataLst>
              <p:tags r:id="rId13"/>
            </p:custDataLst>
          </p:nvPr>
        </p:nvSpPr>
        <p:spPr>
          <a:xfrm>
            <a:off x="2603939" y="335733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5</a:t>
            </a:r>
          </a:p>
        </p:txBody>
      </p:sp>
      <p:sp>
        <p:nvSpPr>
          <p:cNvPr id="22"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57670" y="3861393"/>
            <a:ext cx="5806236" cy="432000"/>
          </a:xfrm>
          <a:prstGeom prst="rect">
            <a:avLst/>
          </a:prstGeom>
          <a:solidFill>
            <a:srgbClr val="AAAAAA"/>
          </a:solidFill>
          <a:ln>
            <a:noFill/>
          </a:ln>
          <a:effectLst/>
        </p:spPr>
        <p:txBody>
          <a:bodyPr vert="horz" wrap="square" lIns="107115" tIns="53985" rIns="107957" bIns="53985" numCol="1" anchor="ctr" anchorCtr="0" compatLnSpc="1">
            <a:prstTxWarp prst="textNoShape">
              <a:avLst/>
            </a:prstTxWarp>
            <a:noAutofit/>
          </a:bodyPr>
          <a:lstStyle/>
          <a:p>
            <a:pPr>
              <a:defRPr/>
            </a:pPr>
            <a:r>
              <a:rPr lang="de-DE" sz="2000" kern="0">
                <a:solidFill>
                  <a:schemeClr val="bg2">
                    <a:lumMod val="10000"/>
                  </a:schemeClr>
                </a:solidFill>
                <a:latin typeface="Arial" panose="020B0604020202020204" pitchFamily="34" charset="0"/>
                <a:cs typeface="Arial" panose="020B0604020202020204" pitchFamily="34" charset="0"/>
              </a:rPr>
              <a:t>Mittagspause</a:t>
            </a:r>
          </a:p>
        </p:txBody>
      </p:sp>
      <p:sp>
        <p:nvSpPr>
          <p:cNvPr id="23" name="Textfeld 9">
            <a:extLst>
              <a:ext uri="{FF2B5EF4-FFF2-40B4-BE49-F238E27FC236}">
                <a16:creationId xmlns:a16="http://schemas.microsoft.com/office/drawing/2014/main" id="{DC408177-FD5D-4C89-A2DD-115C40AA7F4C}"/>
              </a:ext>
            </a:extLst>
          </p:cNvPr>
          <p:cNvSpPr txBox="1">
            <a:spLocks/>
          </p:cNvSpPr>
          <p:nvPr>
            <p:custDataLst>
              <p:tags r:id="rId14"/>
            </p:custDataLst>
          </p:nvPr>
        </p:nvSpPr>
        <p:spPr>
          <a:xfrm>
            <a:off x="3108160" y="3865330"/>
            <a:ext cx="1727475" cy="432000"/>
          </a:xfrm>
          <a:prstGeom prst="rect">
            <a:avLst/>
          </a:prstGeom>
          <a:solidFill>
            <a:srgbClr val="AAAAAA"/>
          </a:solidFill>
          <a:ln w="6350">
            <a:noFill/>
            <a:miter lim="800000"/>
          </a:ln>
        </p:spPr>
        <p:txBody>
          <a:bodyPr wrap="square" lIns="85692" tIns="0" rIns="0" bIns="0" rtlCol="0" anchor="ctr" anchorCtr="0">
            <a:noAutofit/>
          </a:bodyPr>
          <a:lstStyle/>
          <a:p>
            <a:pPr>
              <a:defRPr/>
            </a:pPr>
            <a:r>
              <a:rPr lang="de-DE" sz="2000" kern="0">
                <a:latin typeface="Arial" panose="020B0604020202020204" pitchFamily="34" charset="0"/>
                <a:cs typeface="Arial" panose="020B0604020202020204" pitchFamily="34" charset="0"/>
              </a:rPr>
              <a:t>12:30 – 13:15</a:t>
            </a:r>
          </a:p>
        </p:txBody>
      </p:sp>
      <p:sp>
        <p:nvSpPr>
          <p:cNvPr id="24" name="Textfeld 6">
            <a:extLst>
              <a:ext uri="{FF2B5EF4-FFF2-40B4-BE49-F238E27FC236}">
                <a16:creationId xmlns:a16="http://schemas.microsoft.com/office/drawing/2014/main" id="{002AD445-6142-4BA4-A9BF-960A89CC0E41}"/>
              </a:ext>
            </a:extLst>
          </p:cNvPr>
          <p:cNvSpPr txBox="1">
            <a:spLocks/>
          </p:cNvSpPr>
          <p:nvPr>
            <p:custDataLst>
              <p:tags r:id="rId15"/>
            </p:custDataLst>
          </p:nvPr>
        </p:nvSpPr>
        <p:spPr>
          <a:xfrm>
            <a:off x="2603939" y="3861393"/>
            <a:ext cx="384117" cy="432000"/>
          </a:xfrm>
          <a:prstGeom prst="rect">
            <a:avLst/>
          </a:prstGeom>
          <a:solidFill>
            <a:srgbClr val="AAAAAA"/>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endParaRPr lang="de-DE" sz="2000" kern="0">
              <a:latin typeface="Arial" panose="020B0604020202020204" pitchFamily="34" charset="0"/>
              <a:cs typeface="Arial" panose="020B0604020202020204" pitchFamily="34" charset="0"/>
            </a:endParaRPr>
          </a:p>
        </p:txBody>
      </p:sp>
      <p:sp>
        <p:nvSpPr>
          <p:cNvPr id="25"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1341562"/>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de-DE" sz="2000" kern="0">
                <a:solidFill>
                  <a:schemeClr val="bg2">
                    <a:lumMod val="10000"/>
                  </a:schemeClr>
                </a:solidFill>
                <a:latin typeface="Arial" panose="020B0604020202020204" pitchFamily="34" charset="0"/>
                <a:cs typeface="Arial" panose="020B0604020202020204" pitchFamily="34" charset="0"/>
              </a:rPr>
              <a:t>Begrüßung</a:t>
            </a:r>
          </a:p>
        </p:txBody>
      </p:sp>
      <p:sp>
        <p:nvSpPr>
          <p:cNvPr id="26" name="Textfeld 6">
            <a:extLst>
              <a:ext uri="{FF2B5EF4-FFF2-40B4-BE49-F238E27FC236}">
                <a16:creationId xmlns:a16="http://schemas.microsoft.com/office/drawing/2014/main" id="{002AD445-6142-4BA4-A9BF-960A89CC0E41}"/>
              </a:ext>
            </a:extLst>
          </p:cNvPr>
          <p:cNvSpPr txBox="1">
            <a:spLocks/>
          </p:cNvSpPr>
          <p:nvPr>
            <p:custDataLst>
              <p:tags r:id="rId16"/>
            </p:custDataLst>
          </p:nvPr>
        </p:nvSpPr>
        <p:spPr>
          <a:xfrm>
            <a:off x="3084546" y="1341562"/>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09:00 – 09:15</a:t>
            </a:r>
          </a:p>
        </p:txBody>
      </p:sp>
      <p:sp>
        <p:nvSpPr>
          <p:cNvPr id="27" name="Textfeld 6">
            <a:extLst>
              <a:ext uri="{FF2B5EF4-FFF2-40B4-BE49-F238E27FC236}">
                <a16:creationId xmlns:a16="http://schemas.microsoft.com/office/drawing/2014/main" id="{002AD445-6142-4BA4-A9BF-960A89CC0E41}"/>
              </a:ext>
            </a:extLst>
          </p:cNvPr>
          <p:cNvSpPr txBox="1">
            <a:spLocks/>
          </p:cNvSpPr>
          <p:nvPr>
            <p:custDataLst>
              <p:tags r:id="rId17"/>
            </p:custDataLst>
          </p:nvPr>
        </p:nvSpPr>
        <p:spPr>
          <a:xfrm>
            <a:off x="2603939" y="1341562"/>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1</a:t>
            </a:r>
          </a:p>
        </p:txBody>
      </p:sp>
      <p:sp>
        <p:nvSpPr>
          <p:cNvPr id="28" name="Rectangle 6">
            <a:extLst>
              <a:ext uri="{FF2B5EF4-FFF2-40B4-BE49-F238E27FC236}">
                <a16:creationId xmlns:a16="http://schemas.microsoft.com/office/drawing/2014/main" id="{3A606B64-CB37-49A1-ACB3-2B8211DD5D2C}"/>
              </a:ext>
            </a:extLst>
          </p:cNvPr>
          <p:cNvSpPr>
            <a:spLocks noChangeArrowheads="1"/>
          </p:cNvSpPr>
          <p:nvPr/>
        </p:nvSpPr>
        <p:spPr bwMode="gray">
          <a:xfrm>
            <a:off x="4957670" y="537365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r>
              <a:rPr lang="en-GB" sz="2000" kern="0" err="1">
                <a:solidFill>
                  <a:schemeClr val="bg2">
                    <a:lumMod val="10000"/>
                  </a:schemeClr>
                </a:solidFill>
                <a:latin typeface="Arial" panose="020B0604020202020204" pitchFamily="34" charset="0"/>
                <a:cs typeface="Arial" panose="020B0604020202020204" pitchFamily="34" charset="0"/>
              </a:rPr>
              <a:t>Abschluss</a:t>
            </a:r>
            <a:endParaRPr lang="en-GB" sz="2000" kern="0">
              <a:solidFill>
                <a:schemeClr val="bg2">
                  <a:lumMod val="10000"/>
                </a:schemeClr>
              </a:solidFill>
              <a:latin typeface="Arial" panose="020B0604020202020204" pitchFamily="34" charset="0"/>
              <a:cs typeface="Arial" panose="020B0604020202020204" pitchFamily="34" charset="0"/>
            </a:endParaRPr>
          </a:p>
        </p:txBody>
      </p:sp>
      <p:sp>
        <p:nvSpPr>
          <p:cNvPr id="29" name="Textfeld 6">
            <a:extLst>
              <a:ext uri="{FF2B5EF4-FFF2-40B4-BE49-F238E27FC236}">
                <a16:creationId xmlns:a16="http://schemas.microsoft.com/office/drawing/2014/main" id="{002AD445-6142-4BA4-A9BF-960A89CC0E41}"/>
              </a:ext>
            </a:extLst>
          </p:cNvPr>
          <p:cNvSpPr txBox="1">
            <a:spLocks/>
          </p:cNvSpPr>
          <p:nvPr>
            <p:custDataLst>
              <p:tags r:id="rId18"/>
            </p:custDataLst>
          </p:nvPr>
        </p:nvSpPr>
        <p:spPr>
          <a:xfrm>
            <a:off x="3084546" y="5373657"/>
            <a:ext cx="1727475" cy="432000"/>
          </a:xfrm>
          <a:prstGeom prst="rect">
            <a:avLst/>
          </a:prstGeom>
          <a:solidFill>
            <a:srgbClr val="FFECB2"/>
          </a:solidFill>
          <a:ln w="6350">
            <a:noFill/>
            <a:miter lim="800000"/>
          </a:ln>
        </p:spPr>
        <p:txBody>
          <a:bodyPr wrap="square" lIns="85692" tIns="0" rIns="0" bIns="0" rtlCol="0" anchor="ctr" anchorCtr="0">
            <a:noAutofit/>
          </a:bodyPr>
          <a:lstStyle/>
          <a:p>
            <a:pPr defTabSz="1088284" fontAlgn="base">
              <a:spcBef>
                <a:spcPct val="0"/>
              </a:spcBef>
              <a:spcAft>
                <a:spcPct val="0"/>
              </a:spcAft>
              <a:defRPr/>
            </a:pPr>
            <a:r>
              <a:rPr lang="de-DE" sz="2000" kern="0">
                <a:latin typeface="Arial" panose="020B0604020202020204" pitchFamily="34" charset="0"/>
                <a:cs typeface="Arial" panose="020B0604020202020204" pitchFamily="34" charset="0"/>
              </a:rPr>
              <a:t>14:40 – 15:00</a:t>
            </a:r>
          </a:p>
        </p:txBody>
      </p:sp>
      <p:sp>
        <p:nvSpPr>
          <p:cNvPr id="30" name="Textfeld 6">
            <a:extLst>
              <a:ext uri="{FF2B5EF4-FFF2-40B4-BE49-F238E27FC236}">
                <a16:creationId xmlns:a16="http://schemas.microsoft.com/office/drawing/2014/main" id="{002AD445-6142-4BA4-A9BF-960A89CC0E41}"/>
              </a:ext>
            </a:extLst>
          </p:cNvPr>
          <p:cNvSpPr txBox="1">
            <a:spLocks/>
          </p:cNvSpPr>
          <p:nvPr>
            <p:custDataLst>
              <p:tags r:id="rId19"/>
            </p:custDataLst>
          </p:nvPr>
        </p:nvSpPr>
        <p:spPr>
          <a:xfrm>
            <a:off x="2603939" y="5373657"/>
            <a:ext cx="384117" cy="432000"/>
          </a:xfrm>
          <a:prstGeom prst="rect">
            <a:avLst/>
          </a:prstGeom>
          <a:solidFill>
            <a:srgbClr val="FFECB2"/>
          </a:solidFill>
          <a:ln w="6350">
            <a:noFill/>
            <a:miter lim="800000"/>
          </a:ln>
        </p:spPr>
        <p:txBody>
          <a:bodyPr wrap="square" lIns="85692" tIns="0" rIns="0" bIns="0" rtlCol="0" anchor="ctr" anchorCtr="0">
            <a:noAutofit/>
          </a:bodyPr>
          <a:lstStyle/>
          <a:p>
            <a:pPr algn="ctr" defTabSz="1088284" fontAlgn="base">
              <a:spcBef>
                <a:spcPct val="0"/>
              </a:spcBef>
              <a:spcAft>
                <a:spcPct val="0"/>
              </a:spcAft>
              <a:defRPr/>
            </a:pPr>
            <a:r>
              <a:rPr lang="de-DE" sz="2000" kern="0">
                <a:latin typeface="Arial" panose="020B0604020202020204" pitchFamily="34" charset="0"/>
                <a:cs typeface="Arial" panose="020B0604020202020204" pitchFamily="34" charset="0"/>
              </a:rPr>
              <a:t>8</a:t>
            </a:r>
          </a:p>
        </p:txBody>
      </p:sp>
      <p:sp>
        <p:nvSpPr>
          <p:cNvPr id="31" name="Rectangle 6">
            <a:extLst>
              <a:ext uri="{FF2B5EF4-FFF2-40B4-BE49-F238E27FC236}">
                <a16:creationId xmlns:a16="http://schemas.microsoft.com/office/drawing/2014/main" id="{CBB5CD89-994B-4D8D-B337-33D29F4286F6}"/>
              </a:ext>
            </a:extLst>
          </p:cNvPr>
          <p:cNvSpPr>
            <a:spLocks noChangeArrowheads="1"/>
          </p:cNvSpPr>
          <p:nvPr/>
        </p:nvSpPr>
        <p:spPr bwMode="gray">
          <a:xfrm>
            <a:off x="4969490" y="3360777"/>
            <a:ext cx="5806236" cy="432000"/>
          </a:xfrm>
          <a:prstGeom prst="rect">
            <a:avLst/>
          </a:prstGeom>
          <a:solidFill>
            <a:srgbClr val="A0B6E0"/>
          </a:solidFill>
          <a:ln>
            <a:noFill/>
          </a:ln>
          <a:effectLst/>
        </p:spPr>
        <p:txBody>
          <a:bodyPr vert="horz" wrap="square" lIns="107115" tIns="53985" rIns="107957" bIns="53985" numCol="1" anchor="ctr" anchorCtr="0" compatLnSpc="1">
            <a:prstTxWarp prst="textNoShape">
              <a:avLst/>
            </a:prstTxWarp>
            <a:noAutofit/>
          </a:bodyPr>
          <a:lstStyle/>
          <a:p>
            <a:pPr lvl="0">
              <a:defRPr/>
            </a:pPr>
            <a:r>
              <a:rPr lang="de-DE" sz="2000" dirty="0">
                <a:solidFill>
                  <a:schemeClr val="bg2">
                    <a:lumMod val="10000"/>
                  </a:schemeClr>
                </a:solidFill>
                <a:latin typeface="Arial" panose="020B0604020202020204" pitchFamily="34" charset="0"/>
                <a:cs typeface="Arial" panose="020B0604020202020204" pitchFamily="34" charset="0"/>
              </a:rPr>
              <a:t>Individuelles </a:t>
            </a:r>
            <a:r>
              <a:rPr lang="de-DE" sz="2000" dirty="0" err="1">
                <a:solidFill>
                  <a:schemeClr val="bg2">
                    <a:lumMod val="10000"/>
                  </a:schemeClr>
                </a:solidFill>
                <a:latin typeface="Arial" panose="020B0604020202020204" pitchFamily="34" charset="0"/>
                <a:cs typeface="Arial" panose="020B0604020202020204" pitchFamily="34" charset="0"/>
              </a:rPr>
              <a:t>Mindset</a:t>
            </a:r>
            <a:r>
              <a:rPr lang="de-DE" sz="2000" dirty="0">
                <a:solidFill>
                  <a:schemeClr val="bg2">
                    <a:lumMod val="10000"/>
                  </a:schemeClr>
                </a:solidFill>
                <a:latin typeface="Arial" panose="020B0604020202020204" pitchFamily="34" charset="0"/>
                <a:cs typeface="Arial" panose="020B0604020202020204" pitchFamily="34" charset="0"/>
              </a:rPr>
              <a:t> in hybriden Welten</a:t>
            </a:r>
          </a:p>
        </p:txBody>
      </p:sp>
    </p:spTree>
    <p:extLst>
      <p:ext uri="{BB962C8B-B14F-4D97-AF65-F5344CB8AC3E}">
        <p14:creationId xmlns:p14="http://schemas.microsoft.com/office/powerpoint/2010/main" val="78626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7"/>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6"/>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10.xml><?xml version="1.0" encoding="utf-8"?>
<p:tagLst xmlns:a="http://schemas.openxmlformats.org/drawingml/2006/main" xmlns:r="http://schemas.openxmlformats.org/officeDocument/2006/relationships" xmlns:p="http://schemas.openxmlformats.org/presentationml/2006/main">
  <p:tag name="NAME" val="chapter"/>
</p:tagLst>
</file>

<file path=ppt/tags/tag100.xml><?xml version="1.0" encoding="utf-8"?>
<p:tagLst xmlns:a="http://schemas.openxmlformats.org/drawingml/2006/main" xmlns:r="http://schemas.openxmlformats.org/officeDocument/2006/relationships" xmlns:p="http://schemas.openxmlformats.org/presentationml/2006/main">
  <p:tag name="NAME" val="chapter"/>
</p:tagLst>
</file>

<file path=ppt/tags/tag101.xml><?xml version="1.0" encoding="utf-8"?>
<p:tagLst xmlns:a="http://schemas.openxmlformats.org/drawingml/2006/main" xmlns:r="http://schemas.openxmlformats.org/officeDocument/2006/relationships" xmlns:p="http://schemas.openxmlformats.org/presentationml/2006/main">
  <p:tag name="NAME" val="chapter"/>
</p:tagLst>
</file>

<file path=ppt/tags/tag102.xml><?xml version="1.0" encoding="utf-8"?>
<p:tagLst xmlns:a="http://schemas.openxmlformats.org/drawingml/2006/main" xmlns:r="http://schemas.openxmlformats.org/officeDocument/2006/relationships" xmlns:p="http://schemas.openxmlformats.org/presentationml/2006/main">
  <p:tag name="NAME" val="chapter"/>
</p:tagLst>
</file>

<file path=ppt/tags/tag103.xml><?xml version="1.0" encoding="utf-8"?>
<p:tagLst xmlns:a="http://schemas.openxmlformats.org/drawingml/2006/main" xmlns:r="http://schemas.openxmlformats.org/officeDocument/2006/relationships" xmlns:p="http://schemas.openxmlformats.org/presentationml/2006/main">
  <p:tag name="NAME" val="chapter"/>
</p:tagLst>
</file>

<file path=ppt/tags/tag104.xml><?xml version="1.0" encoding="utf-8"?>
<p:tagLst xmlns:a="http://schemas.openxmlformats.org/drawingml/2006/main" xmlns:r="http://schemas.openxmlformats.org/officeDocument/2006/relationships" xmlns:p="http://schemas.openxmlformats.org/presentationml/2006/main">
  <p:tag name="NAME" val="chapter"/>
</p:tagLst>
</file>

<file path=ppt/tags/tag105.xml><?xml version="1.0" encoding="utf-8"?>
<p:tagLst xmlns:a="http://schemas.openxmlformats.org/drawingml/2006/main" xmlns:r="http://schemas.openxmlformats.org/officeDocument/2006/relationships" xmlns:p="http://schemas.openxmlformats.org/presentationml/2006/main">
  <p:tag name="NAME" val="chapter"/>
</p:tagLst>
</file>

<file path=ppt/tags/tag106.xml><?xml version="1.0" encoding="utf-8"?>
<p:tagLst xmlns:a="http://schemas.openxmlformats.org/drawingml/2006/main" xmlns:r="http://schemas.openxmlformats.org/officeDocument/2006/relationships" xmlns:p="http://schemas.openxmlformats.org/presentationml/2006/main">
  <p:tag name="NAME" val="chapter"/>
</p:tagLst>
</file>

<file path=ppt/tags/tag107.xml><?xml version="1.0" encoding="utf-8"?>
<p:tagLst xmlns:a="http://schemas.openxmlformats.org/drawingml/2006/main" xmlns:r="http://schemas.openxmlformats.org/officeDocument/2006/relationships" xmlns:p="http://schemas.openxmlformats.org/presentationml/2006/main">
  <p:tag name="NAME" val="chapter"/>
</p:tagLst>
</file>

<file path=ppt/tags/tag108.xml><?xml version="1.0" encoding="utf-8"?>
<p:tagLst xmlns:a="http://schemas.openxmlformats.org/drawingml/2006/main" xmlns:r="http://schemas.openxmlformats.org/officeDocument/2006/relationships" xmlns:p="http://schemas.openxmlformats.org/presentationml/2006/main">
  <p:tag name="NAME" val="chapter"/>
</p:tagLst>
</file>

<file path=ppt/tags/tag109.xml><?xml version="1.0" encoding="utf-8"?>
<p:tagLst xmlns:a="http://schemas.openxmlformats.org/drawingml/2006/main" xmlns:r="http://schemas.openxmlformats.org/officeDocument/2006/relationships" xmlns:p="http://schemas.openxmlformats.org/presentationml/2006/main">
  <p:tag name="NAME" val="chapter"/>
</p:tagLst>
</file>

<file path=ppt/tags/tag11.xml><?xml version="1.0" encoding="utf-8"?>
<p:tagLst xmlns:a="http://schemas.openxmlformats.org/drawingml/2006/main" xmlns:r="http://schemas.openxmlformats.org/officeDocument/2006/relationships" xmlns:p="http://schemas.openxmlformats.org/presentationml/2006/main">
  <p:tag name="NAME" val="chapter"/>
</p:tagLst>
</file>

<file path=ppt/tags/tag110.xml><?xml version="1.0" encoding="utf-8"?>
<p:tagLst xmlns:a="http://schemas.openxmlformats.org/drawingml/2006/main" xmlns:r="http://schemas.openxmlformats.org/officeDocument/2006/relationships" xmlns:p="http://schemas.openxmlformats.org/presentationml/2006/main">
  <p:tag name="NAME" val="chapter"/>
</p:tagLst>
</file>

<file path=ppt/tags/tag111.xml><?xml version="1.0" encoding="utf-8"?>
<p:tagLst xmlns:a="http://schemas.openxmlformats.org/drawingml/2006/main" xmlns:r="http://schemas.openxmlformats.org/officeDocument/2006/relationships" xmlns:p="http://schemas.openxmlformats.org/presentationml/2006/main">
  <p:tag name="NAME" val="chapter"/>
</p:tagLst>
</file>

<file path=ppt/tags/tag112.xml><?xml version="1.0" encoding="utf-8"?>
<p:tagLst xmlns:a="http://schemas.openxmlformats.org/drawingml/2006/main" xmlns:r="http://schemas.openxmlformats.org/officeDocument/2006/relationships" xmlns:p="http://schemas.openxmlformats.org/presentationml/2006/main">
  <p:tag name="NAME" val="chapter"/>
</p:tagLst>
</file>

<file path=ppt/tags/tag113.xml><?xml version="1.0" encoding="utf-8"?>
<p:tagLst xmlns:a="http://schemas.openxmlformats.org/drawingml/2006/main" xmlns:r="http://schemas.openxmlformats.org/officeDocument/2006/relationships" xmlns:p="http://schemas.openxmlformats.org/presentationml/2006/main">
  <p:tag name="NAME" val="chapter"/>
</p:tagLst>
</file>

<file path=ppt/tags/tag114.xml><?xml version="1.0" encoding="utf-8"?>
<p:tagLst xmlns:a="http://schemas.openxmlformats.org/drawingml/2006/main" xmlns:r="http://schemas.openxmlformats.org/officeDocument/2006/relationships" xmlns:p="http://schemas.openxmlformats.org/presentationml/2006/main">
  <p:tag name="NAME" val="chapt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116.xml><?xml version="1.0" encoding="utf-8"?>
<p:tagLst xmlns:a="http://schemas.openxmlformats.org/drawingml/2006/main" xmlns:r="http://schemas.openxmlformats.org/officeDocument/2006/relationships" xmlns:p="http://schemas.openxmlformats.org/presentationml/2006/main">
  <p:tag name="NAME" val="chapter"/>
</p:tagLst>
</file>

<file path=ppt/tags/tag117.xml><?xml version="1.0" encoding="utf-8"?>
<p:tagLst xmlns:a="http://schemas.openxmlformats.org/drawingml/2006/main" xmlns:r="http://schemas.openxmlformats.org/officeDocument/2006/relationships" xmlns:p="http://schemas.openxmlformats.org/presentationml/2006/main">
  <p:tag name="NAME" val="chapter"/>
</p:tagLst>
</file>

<file path=ppt/tags/tag118.xml><?xml version="1.0" encoding="utf-8"?>
<p:tagLst xmlns:a="http://schemas.openxmlformats.org/drawingml/2006/main" xmlns:r="http://schemas.openxmlformats.org/officeDocument/2006/relationships" xmlns:p="http://schemas.openxmlformats.org/presentationml/2006/main">
  <p:tag name="NAME" val="chapter"/>
</p:tagLst>
</file>

<file path=ppt/tags/tag119.xml><?xml version="1.0" encoding="utf-8"?>
<p:tagLst xmlns:a="http://schemas.openxmlformats.org/drawingml/2006/main" xmlns:r="http://schemas.openxmlformats.org/officeDocument/2006/relationships" xmlns:p="http://schemas.openxmlformats.org/presentationml/2006/main">
  <p:tag name="NAME" val="chapter"/>
</p:tagLst>
</file>

<file path=ppt/tags/tag12.xml><?xml version="1.0" encoding="utf-8"?>
<p:tagLst xmlns:a="http://schemas.openxmlformats.org/drawingml/2006/main" xmlns:r="http://schemas.openxmlformats.org/officeDocument/2006/relationships" xmlns:p="http://schemas.openxmlformats.org/presentationml/2006/main">
  <p:tag name="NAME" val="chapter"/>
</p:tagLst>
</file>

<file path=ppt/tags/tag120.xml><?xml version="1.0" encoding="utf-8"?>
<p:tagLst xmlns:a="http://schemas.openxmlformats.org/drawingml/2006/main" xmlns:r="http://schemas.openxmlformats.org/officeDocument/2006/relationships" xmlns:p="http://schemas.openxmlformats.org/presentationml/2006/main">
  <p:tag name="NAME" val="chapter"/>
</p:tagLst>
</file>

<file path=ppt/tags/tag121.xml><?xml version="1.0" encoding="utf-8"?>
<p:tagLst xmlns:a="http://schemas.openxmlformats.org/drawingml/2006/main" xmlns:r="http://schemas.openxmlformats.org/officeDocument/2006/relationships" xmlns:p="http://schemas.openxmlformats.org/presentationml/2006/main">
  <p:tag name="NAME" val="chapter"/>
</p:tagLst>
</file>

<file path=ppt/tags/tag122.xml><?xml version="1.0" encoding="utf-8"?>
<p:tagLst xmlns:a="http://schemas.openxmlformats.org/drawingml/2006/main" xmlns:r="http://schemas.openxmlformats.org/officeDocument/2006/relationships" xmlns:p="http://schemas.openxmlformats.org/presentationml/2006/main">
  <p:tag name="NAME" val="chapter"/>
</p:tagLst>
</file>

<file path=ppt/tags/tag123.xml><?xml version="1.0" encoding="utf-8"?>
<p:tagLst xmlns:a="http://schemas.openxmlformats.org/drawingml/2006/main" xmlns:r="http://schemas.openxmlformats.org/officeDocument/2006/relationships" xmlns:p="http://schemas.openxmlformats.org/presentationml/2006/main">
  <p:tag name="NAME" val="chapter"/>
</p:tagLst>
</file>

<file path=ppt/tags/tag124.xml><?xml version="1.0" encoding="utf-8"?>
<p:tagLst xmlns:a="http://schemas.openxmlformats.org/drawingml/2006/main" xmlns:r="http://schemas.openxmlformats.org/officeDocument/2006/relationships" xmlns:p="http://schemas.openxmlformats.org/presentationml/2006/main">
  <p:tag name="NAME" val="chapter"/>
</p:tagLst>
</file>

<file path=ppt/tags/tag125.xml><?xml version="1.0" encoding="utf-8"?>
<p:tagLst xmlns:a="http://schemas.openxmlformats.org/drawingml/2006/main" xmlns:r="http://schemas.openxmlformats.org/officeDocument/2006/relationships" xmlns:p="http://schemas.openxmlformats.org/presentationml/2006/main">
  <p:tag name="NAME" val="chapter"/>
</p:tagLst>
</file>

<file path=ppt/tags/tag126.xml><?xml version="1.0" encoding="utf-8"?>
<p:tagLst xmlns:a="http://schemas.openxmlformats.org/drawingml/2006/main" xmlns:r="http://schemas.openxmlformats.org/officeDocument/2006/relationships" xmlns:p="http://schemas.openxmlformats.org/presentationml/2006/main">
  <p:tag name="NAME" val="chapter"/>
</p:tagLst>
</file>

<file path=ppt/tags/tag127.xml><?xml version="1.0" encoding="utf-8"?>
<p:tagLst xmlns:a="http://schemas.openxmlformats.org/drawingml/2006/main" xmlns:r="http://schemas.openxmlformats.org/officeDocument/2006/relationships" xmlns:p="http://schemas.openxmlformats.org/presentationml/2006/main">
  <p:tag name="NAME" val="chapter"/>
</p:tagLst>
</file>

<file path=ppt/tags/tag128.xml><?xml version="1.0" encoding="utf-8"?>
<p:tagLst xmlns:a="http://schemas.openxmlformats.org/drawingml/2006/main" xmlns:r="http://schemas.openxmlformats.org/officeDocument/2006/relationships" xmlns:p="http://schemas.openxmlformats.org/presentationml/2006/main">
  <p:tag name="NAME" val="chapter"/>
</p:tagLst>
</file>

<file path=ppt/tags/tag129.xml><?xml version="1.0" encoding="utf-8"?>
<p:tagLst xmlns:a="http://schemas.openxmlformats.org/drawingml/2006/main" xmlns:r="http://schemas.openxmlformats.org/officeDocument/2006/relationships" xmlns:p="http://schemas.openxmlformats.org/presentationml/2006/main">
  <p:tag name="NAME" val="chapter"/>
</p:tagLst>
</file>

<file path=ppt/tags/tag13.xml><?xml version="1.0" encoding="utf-8"?>
<p:tagLst xmlns:a="http://schemas.openxmlformats.org/drawingml/2006/main" xmlns:r="http://schemas.openxmlformats.org/officeDocument/2006/relationships" xmlns:p="http://schemas.openxmlformats.org/presentationml/2006/main">
  <p:tag name="NAME" val="chapter"/>
</p:tagLst>
</file>

<file path=ppt/tags/tag130.xml><?xml version="1.0" encoding="utf-8"?>
<p:tagLst xmlns:a="http://schemas.openxmlformats.org/drawingml/2006/main" xmlns:r="http://schemas.openxmlformats.org/officeDocument/2006/relationships" xmlns:p="http://schemas.openxmlformats.org/presentationml/2006/main">
  <p:tag name="NAME" val="chapter"/>
</p:tagLst>
</file>

<file path=ppt/tags/tag131.xml><?xml version="1.0" encoding="utf-8"?>
<p:tagLst xmlns:a="http://schemas.openxmlformats.org/drawingml/2006/main" xmlns:r="http://schemas.openxmlformats.org/officeDocument/2006/relationships" xmlns:p="http://schemas.openxmlformats.org/presentationml/2006/main">
  <p:tag name="NAME" val="chapter"/>
</p:tagLst>
</file>

<file path=ppt/tags/tag132.xml><?xml version="1.0" encoding="utf-8"?>
<p:tagLst xmlns:a="http://schemas.openxmlformats.org/drawingml/2006/main" xmlns:r="http://schemas.openxmlformats.org/officeDocument/2006/relationships" xmlns:p="http://schemas.openxmlformats.org/presentationml/2006/main">
  <p:tag name="NAME" val="chapter"/>
</p:tagLst>
</file>

<file path=ppt/tags/tag133.xml><?xml version="1.0" encoding="utf-8"?>
<p:tagLst xmlns:a="http://schemas.openxmlformats.org/drawingml/2006/main" xmlns:r="http://schemas.openxmlformats.org/officeDocument/2006/relationships" xmlns:p="http://schemas.openxmlformats.org/presentationml/2006/main">
  <p:tag name="NAME" val="chapter"/>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135.xml><?xml version="1.0" encoding="utf-8"?>
<p:tagLst xmlns:a="http://schemas.openxmlformats.org/drawingml/2006/main" xmlns:r="http://schemas.openxmlformats.org/officeDocument/2006/relationships" xmlns:p="http://schemas.openxmlformats.org/presentationml/2006/main">
  <p:tag name="NAME" val="chapter"/>
</p:tagLst>
</file>

<file path=ppt/tags/tag136.xml><?xml version="1.0" encoding="utf-8"?>
<p:tagLst xmlns:a="http://schemas.openxmlformats.org/drawingml/2006/main" xmlns:r="http://schemas.openxmlformats.org/officeDocument/2006/relationships" xmlns:p="http://schemas.openxmlformats.org/presentationml/2006/main">
  <p:tag name="NAME" val="chapter"/>
</p:tagLst>
</file>

<file path=ppt/tags/tag137.xml><?xml version="1.0" encoding="utf-8"?>
<p:tagLst xmlns:a="http://schemas.openxmlformats.org/drawingml/2006/main" xmlns:r="http://schemas.openxmlformats.org/officeDocument/2006/relationships" xmlns:p="http://schemas.openxmlformats.org/presentationml/2006/main">
  <p:tag name="NAME" val="chapter"/>
</p:tagLst>
</file>

<file path=ppt/tags/tag138.xml><?xml version="1.0" encoding="utf-8"?>
<p:tagLst xmlns:a="http://schemas.openxmlformats.org/drawingml/2006/main" xmlns:r="http://schemas.openxmlformats.org/officeDocument/2006/relationships" xmlns:p="http://schemas.openxmlformats.org/presentationml/2006/main">
  <p:tag name="NAME" val="chapter"/>
</p:tagLst>
</file>

<file path=ppt/tags/tag139.xml><?xml version="1.0" encoding="utf-8"?>
<p:tagLst xmlns:a="http://schemas.openxmlformats.org/drawingml/2006/main" xmlns:r="http://schemas.openxmlformats.org/officeDocument/2006/relationships" xmlns:p="http://schemas.openxmlformats.org/presentationml/2006/main">
  <p:tag name="NAME" val="chapter"/>
</p:tagLst>
</file>

<file path=ppt/tags/tag14.xml><?xml version="1.0" encoding="utf-8"?>
<p:tagLst xmlns:a="http://schemas.openxmlformats.org/drawingml/2006/main" xmlns:r="http://schemas.openxmlformats.org/officeDocument/2006/relationships" xmlns:p="http://schemas.openxmlformats.org/presentationml/2006/main">
  <p:tag name="NAME" val="chapter"/>
</p:tagLst>
</file>

<file path=ppt/tags/tag140.xml><?xml version="1.0" encoding="utf-8"?>
<p:tagLst xmlns:a="http://schemas.openxmlformats.org/drawingml/2006/main" xmlns:r="http://schemas.openxmlformats.org/officeDocument/2006/relationships" xmlns:p="http://schemas.openxmlformats.org/presentationml/2006/main">
  <p:tag name="NAME" val="chapter"/>
</p:tagLst>
</file>

<file path=ppt/tags/tag141.xml><?xml version="1.0" encoding="utf-8"?>
<p:tagLst xmlns:a="http://schemas.openxmlformats.org/drawingml/2006/main" xmlns:r="http://schemas.openxmlformats.org/officeDocument/2006/relationships" xmlns:p="http://schemas.openxmlformats.org/presentationml/2006/main">
  <p:tag name="NAME" val="chapter"/>
</p:tagLst>
</file>

<file path=ppt/tags/tag142.xml><?xml version="1.0" encoding="utf-8"?>
<p:tagLst xmlns:a="http://schemas.openxmlformats.org/drawingml/2006/main" xmlns:r="http://schemas.openxmlformats.org/officeDocument/2006/relationships" xmlns:p="http://schemas.openxmlformats.org/presentationml/2006/main">
  <p:tag name="NAME" val="chapter"/>
</p:tagLst>
</file>

<file path=ppt/tags/tag143.xml><?xml version="1.0" encoding="utf-8"?>
<p:tagLst xmlns:a="http://schemas.openxmlformats.org/drawingml/2006/main" xmlns:r="http://schemas.openxmlformats.org/officeDocument/2006/relationships" xmlns:p="http://schemas.openxmlformats.org/presentationml/2006/main">
  <p:tag name="NAME" val="chapter"/>
</p:tagLst>
</file>

<file path=ppt/tags/tag144.xml><?xml version="1.0" encoding="utf-8"?>
<p:tagLst xmlns:a="http://schemas.openxmlformats.org/drawingml/2006/main" xmlns:r="http://schemas.openxmlformats.org/officeDocument/2006/relationships" xmlns:p="http://schemas.openxmlformats.org/presentationml/2006/main">
  <p:tag name="NAME" val="chapter"/>
</p:tagLst>
</file>

<file path=ppt/tags/tag145.xml><?xml version="1.0" encoding="utf-8"?>
<p:tagLst xmlns:a="http://schemas.openxmlformats.org/drawingml/2006/main" xmlns:r="http://schemas.openxmlformats.org/officeDocument/2006/relationships" xmlns:p="http://schemas.openxmlformats.org/presentationml/2006/main">
  <p:tag name="NAME" val="chapter"/>
</p:tagLst>
</file>

<file path=ppt/tags/tag146.xml><?xml version="1.0" encoding="utf-8"?>
<p:tagLst xmlns:a="http://schemas.openxmlformats.org/drawingml/2006/main" xmlns:r="http://schemas.openxmlformats.org/officeDocument/2006/relationships" xmlns:p="http://schemas.openxmlformats.org/presentationml/2006/main">
  <p:tag name="NAME" val="chapter"/>
</p:tagLst>
</file>

<file path=ppt/tags/tag147.xml><?xml version="1.0" encoding="utf-8"?>
<p:tagLst xmlns:a="http://schemas.openxmlformats.org/drawingml/2006/main" xmlns:r="http://schemas.openxmlformats.org/officeDocument/2006/relationships" xmlns:p="http://schemas.openxmlformats.org/presentationml/2006/main">
  <p:tag name="NAME" val="chapter"/>
</p:tagLst>
</file>

<file path=ppt/tags/tag148.xml><?xml version="1.0" encoding="utf-8"?>
<p:tagLst xmlns:a="http://schemas.openxmlformats.org/drawingml/2006/main" xmlns:r="http://schemas.openxmlformats.org/officeDocument/2006/relationships" xmlns:p="http://schemas.openxmlformats.org/presentationml/2006/main">
  <p:tag name="NAME" val="chapter"/>
</p:tagLst>
</file>

<file path=ppt/tags/tag149.xml><?xml version="1.0" encoding="utf-8"?>
<p:tagLst xmlns:a="http://schemas.openxmlformats.org/drawingml/2006/main" xmlns:r="http://schemas.openxmlformats.org/officeDocument/2006/relationships" xmlns:p="http://schemas.openxmlformats.org/presentationml/2006/main">
  <p:tag name="NAME" val="chapter"/>
</p:tagLst>
</file>

<file path=ppt/tags/tag15.xml><?xml version="1.0" encoding="utf-8"?>
<p:tagLst xmlns:a="http://schemas.openxmlformats.org/drawingml/2006/main" xmlns:r="http://schemas.openxmlformats.org/officeDocument/2006/relationships" xmlns:p="http://schemas.openxmlformats.org/presentationml/2006/main">
  <p:tag name="NAME" val="chapter"/>
</p:tagLst>
</file>

<file path=ppt/tags/tag150.xml><?xml version="1.0" encoding="utf-8"?>
<p:tagLst xmlns:a="http://schemas.openxmlformats.org/drawingml/2006/main" xmlns:r="http://schemas.openxmlformats.org/officeDocument/2006/relationships" xmlns:p="http://schemas.openxmlformats.org/presentationml/2006/main">
  <p:tag name="NAME" val="chapter"/>
</p:tagLst>
</file>

<file path=ppt/tags/tag151.xml><?xml version="1.0" encoding="utf-8"?>
<p:tagLst xmlns:a="http://schemas.openxmlformats.org/drawingml/2006/main" xmlns:r="http://schemas.openxmlformats.org/officeDocument/2006/relationships" xmlns:p="http://schemas.openxmlformats.org/presentationml/2006/main">
  <p:tag name="NAME" val="chapter"/>
</p:tagLst>
</file>

<file path=ppt/tags/tag152.xml><?xml version="1.0" encoding="utf-8"?>
<p:tagLst xmlns:a="http://schemas.openxmlformats.org/drawingml/2006/main" xmlns:r="http://schemas.openxmlformats.org/officeDocument/2006/relationships" xmlns:p="http://schemas.openxmlformats.org/presentationml/2006/main">
  <p:tag name="NAME" val="chapter"/>
</p:tagLst>
</file>

<file path=ppt/tags/tag16.xml><?xml version="1.0" encoding="utf-8"?>
<p:tagLst xmlns:a="http://schemas.openxmlformats.org/drawingml/2006/main" xmlns:r="http://schemas.openxmlformats.org/officeDocument/2006/relationships" xmlns:p="http://schemas.openxmlformats.org/presentationml/2006/main">
  <p:tag name="NAME" val="chapter"/>
</p:tagLst>
</file>

<file path=ppt/tags/tag17.xml><?xml version="1.0" encoding="utf-8"?>
<p:tagLst xmlns:a="http://schemas.openxmlformats.org/drawingml/2006/main" xmlns:r="http://schemas.openxmlformats.org/officeDocument/2006/relationships" xmlns:p="http://schemas.openxmlformats.org/presentationml/2006/main">
  <p:tag name="NAME" val="chapter"/>
</p:tagLst>
</file>

<file path=ppt/tags/tag18.xml><?xml version="1.0" encoding="utf-8"?>
<p:tagLst xmlns:a="http://schemas.openxmlformats.org/drawingml/2006/main" xmlns:r="http://schemas.openxmlformats.org/officeDocument/2006/relationships" xmlns:p="http://schemas.openxmlformats.org/presentationml/2006/main">
  <p:tag name="NAME" val="chapter"/>
</p:tagLst>
</file>

<file path=ppt/tags/tag19.xml><?xml version="1.0" encoding="utf-8"?>
<p:tagLst xmlns:a="http://schemas.openxmlformats.org/drawingml/2006/main" xmlns:r="http://schemas.openxmlformats.org/officeDocument/2006/relationships" xmlns:p="http://schemas.openxmlformats.org/presentationml/2006/main">
  <p:tag name="NAME" val="chapter"/>
</p:tagLst>
</file>

<file path=ppt/tags/tag2.xml><?xml version="1.0" encoding="utf-8"?>
<p:tagLst xmlns:a="http://schemas.openxmlformats.org/drawingml/2006/main" xmlns:r="http://schemas.openxmlformats.org/officeDocument/2006/relationships" xmlns:p="http://schemas.openxmlformats.org/presentationml/2006/main">
  <p:tag name="NAME" val="chapter"/>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21.xml><?xml version="1.0" encoding="utf-8"?>
<p:tagLst xmlns:a="http://schemas.openxmlformats.org/drawingml/2006/main" xmlns:r="http://schemas.openxmlformats.org/officeDocument/2006/relationships" xmlns:p="http://schemas.openxmlformats.org/presentationml/2006/main">
  <p:tag name="NAME" val="chapter"/>
</p:tagLst>
</file>

<file path=ppt/tags/tag22.xml><?xml version="1.0" encoding="utf-8"?>
<p:tagLst xmlns:a="http://schemas.openxmlformats.org/drawingml/2006/main" xmlns:r="http://schemas.openxmlformats.org/officeDocument/2006/relationships" xmlns:p="http://schemas.openxmlformats.org/presentationml/2006/main">
  <p:tag name="NAME" val="chapter"/>
</p:tagLst>
</file>

<file path=ppt/tags/tag23.xml><?xml version="1.0" encoding="utf-8"?>
<p:tagLst xmlns:a="http://schemas.openxmlformats.org/drawingml/2006/main" xmlns:r="http://schemas.openxmlformats.org/officeDocument/2006/relationships" xmlns:p="http://schemas.openxmlformats.org/presentationml/2006/main">
  <p:tag name="NAME" val="chapter"/>
</p:tagLst>
</file>

<file path=ppt/tags/tag24.xml><?xml version="1.0" encoding="utf-8"?>
<p:tagLst xmlns:a="http://schemas.openxmlformats.org/drawingml/2006/main" xmlns:r="http://schemas.openxmlformats.org/officeDocument/2006/relationships" xmlns:p="http://schemas.openxmlformats.org/presentationml/2006/main">
  <p:tag name="NAME" val="chapter"/>
</p:tagLst>
</file>

<file path=ppt/tags/tag25.xml><?xml version="1.0" encoding="utf-8"?>
<p:tagLst xmlns:a="http://schemas.openxmlformats.org/drawingml/2006/main" xmlns:r="http://schemas.openxmlformats.org/officeDocument/2006/relationships" xmlns:p="http://schemas.openxmlformats.org/presentationml/2006/main">
  <p:tag name="NAME" val="chapter"/>
</p:tagLst>
</file>

<file path=ppt/tags/tag26.xml><?xml version="1.0" encoding="utf-8"?>
<p:tagLst xmlns:a="http://schemas.openxmlformats.org/drawingml/2006/main" xmlns:r="http://schemas.openxmlformats.org/officeDocument/2006/relationships" xmlns:p="http://schemas.openxmlformats.org/presentationml/2006/main">
  <p:tag name="NAME" val="chapter"/>
</p:tagLst>
</file>

<file path=ppt/tags/tag27.xml><?xml version="1.0" encoding="utf-8"?>
<p:tagLst xmlns:a="http://schemas.openxmlformats.org/drawingml/2006/main" xmlns:r="http://schemas.openxmlformats.org/officeDocument/2006/relationships" xmlns:p="http://schemas.openxmlformats.org/presentationml/2006/main">
  <p:tag name="NAME" val="chapter"/>
</p:tagLst>
</file>

<file path=ppt/tags/tag28.xml><?xml version="1.0" encoding="utf-8"?>
<p:tagLst xmlns:a="http://schemas.openxmlformats.org/drawingml/2006/main" xmlns:r="http://schemas.openxmlformats.org/officeDocument/2006/relationships" xmlns:p="http://schemas.openxmlformats.org/presentationml/2006/main">
  <p:tag name="NAME" val="chapter"/>
</p:tagLst>
</file>

<file path=ppt/tags/tag29.xml><?xml version="1.0" encoding="utf-8"?>
<p:tagLst xmlns:a="http://schemas.openxmlformats.org/drawingml/2006/main" xmlns:r="http://schemas.openxmlformats.org/officeDocument/2006/relationships" xmlns:p="http://schemas.openxmlformats.org/presentationml/2006/main">
  <p:tag name="NAME" val="chapter"/>
</p:tagLst>
</file>

<file path=ppt/tags/tag3.xml><?xml version="1.0" encoding="utf-8"?>
<p:tagLst xmlns:a="http://schemas.openxmlformats.org/drawingml/2006/main" xmlns:r="http://schemas.openxmlformats.org/officeDocument/2006/relationships" xmlns:p="http://schemas.openxmlformats.org/presentationml/2006/main">
  <p:tag name="NAME" val="chapter"/>
</p:tagLst>
</file>

<file path=ppt/tags/tag30.xml><?xml version="1.0" encoding="utf-8"?>
<p:tagLst xmlns:a="http://schemas.openxmlformats.org/drawingml/2006/main" xmlns:r="http://schemas.openxmlformats.org/officeDocument/2006/relationships" xmlns:p="http://schemas.openxmlformats.org/presentationml/2006/main">
  <p:tag name="NAME" val="chapter"/>
</p:tagLst>
</file>

<file path=ppt/tags/tag31.xml><?xml version="1.0" encoding="utf-8"?>
<p:tagLst xmlns:a="http://schemas.openxmlformats.org/drawingml/2006/main" xmlns:r="http://schemas.openxmlformats.org/officeDocument/2006/relationships" xmlns:p="http://schemas.openxmlformats.org/presentationml/2006/main">
  <p:tag name="NAME" val="chapter"/>
</p:tagLst>
</file>

<file path=ppt/tags/tag32.xml><?xml version="1.0" encoding="utf-8"?>
<p:tagLst xmlns:a="http://schemas.openxmlformats.org/drawingml/2006/main" xmlns:r="http://schemas.openxmlformats.org/officeDocument/2006/relationships" xmlns:p="http://schemas.openxmlformats.org/presentationml/2006/main">
  <p:tag name="NAME" val="chapter"/>
</p:tagLst>
</file>

<file path=ppt/tags/tag33.xml><?xml version="1.0" encoding="utf-8"?>
<p:tagLst xmlns:a="http://schemas.openxmlformats.org/drawingml/2006/main" xmlns:r="http://schemas.openxmlformats.org/officeDocument/2006/relationships" xmlns:p="http://schemas.openxmlformats.org/presentationml/2006/main">
  <p:tag name="NAME" val="chapter"/>
</p:tagLst>
</file>

<file path=ppt/tags/tag34.xml><?xml version="1.0" encoding="utf-8"?>
<p:tagLst xmlns:a="http://schemas.openxmlformats.org/drawingml/2006/main" xmlns:r="http://schemas.openxmlformats.org/officeDocument/2006/relationships" xmlns:p="http://schemas.openxmlformats.org/presentationml/2006/main">
  <p:tag name="NAME" val="chapter"/>
</p:tagLst>
</file>

<file path=ppt/tags/tag35.xml><?xml version="1.0" encoding="utf-8"?>
<p:tagLst xmlns:a="http://schemas.openxmlformats.org/drawingml/2006/main" xmlns:r="http://schemas.openxmlformats.org/officeDocument/2006/relationships" xmlns:p="http://schemas.openxmlformats.org/presentationml/2006/main">
  <p:tag name="NAME" val="chapter"/>
</p:tagLst>
</file>

<file path=ppt/tags/tag36.xml><?xml version="1.0" encoding="utf-8"?>
<p:tagLst xmlns:a="http://schemas.openxmlformats.org/drawingml/2006/main" xmlns:r="http://schemas.openxmlformats.org/officeDocument/2006/relationships" xmlns:p="http://schemas.openxmlformats.org/presentationml/2006/main">
  <p:tag name="NAME" val="chapter"/>
</p:tagLst>
</file>

<file path=ppt/tags/tag37.xml><?xml version="1.0" encoding="utf-8"?>
<p:tagLst xmlns:a="http://schemas.openxmlformats.org/drawingml/2006/main" xmlns:r="http://schemas.openxmlformats.org/officeDocument/2006/relationships" xmlns:p="http://schemas.openxmlformats.org/presentationml/2006/main">
  <p:tag name="NAME" val="chapter"/>
</p:tagLst>
</file>

<file path=ppt/tags/tag38.xml><?xml version="1.0" encoding="utf-8"?>
<p:tagLst xmlns:a="http://schemas.openxmlformats.org/drawingml/2006/main" xmlns:r="http://schemas.openxmlformats.org/officeDocument/2006/relationships" xmlns:p="http://schemas.openxmlformats.org/presentationml/2006/main">
  <p:tag name="NAME" val="chapter"/>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4.xml><?xml version="1.0" encoding="utf-8"?>
<p:tagLst xmlns:a="http://schemas.openxmlformats.org/drawingml/2006/main" xmlns:r="http://schemas.openxmlformats.org/officeDocument/2006/relationships" xmlns:p="http://schemas.openxmlformats.org/presentationml/2006/main">
  <p:tag name="NAME" val="chapter"/>
</p:tagLst>
</file>

<file path=ppt/tags/tag40.xml><?xml version="1.0" encoding="utf-8"?>
<p:tagLst xmlns:a="http://schemas.openxmlformats.org/drawingml/2006/main" xmlns:r="http://schemas.openxmlformats.org/officeDocument/2006/relationships" xmlns:p="http://schemas.openxmlformats.org/presentationml/2006/main">
  <p:tag name="NAME" val="chapter"/>
</p:tagLst>
</file>

<file path=ppt/tags/tag41.xml><?xml version="1.0" encoding="utf-8"?>
<p:tagLst xmlns:a="http://schemas.openxmlformats.org/drawingml/2006/main" xmlns:r="http://schemas.openxmlformats.org/officeDocument/2006/relationships" xmlns:p="http://schemas.openxmlformats.org/presentationml/2006/main">
  <p:tag name="NAME" val="chapter"/>
</p:tagLst>
</file>

<file path=ppt/tags/tag42.xml><?xml version="1.0" encoding="utf-8"?>
<p:tagLst xmlns:a="http://schemas.openxmlformats.org/drawingml/2006/main" xmlns:r="http://schemas.openxmlformats.org/officeDocument/2006/relationships" xmlns:p="http://schemas.openxmlformats.org/presentationml/2006/main">
  <p:tag name="NAME" val="chapter"/>
</p:tagLst>
</file>

<file path=ppt/tags/tag43.xml><?xml version="1.0" encoding="utf-8"?>
<p:tagLst xmlns:a="http://schemas.openxmlformats.org/drawingml/2006/main" xmlns:r="http://schemas.openxmlformats.org/officeDocument/2006/relationships" xmlns:p="http://schemas.openxmlformats.org/presentationml/2006/main">
  <p:tag name="NAME" val="chapter"/>
</p:tagLst>
</file>

<file path=ppt/tags/tag44.xml><?xml version="1.0" encoding="utf-8"?>
<p:tagLst xmlns:a="http://schemas.openxmlformats.org/drawingml/2006/main" xmlns:r="http://schemas.openxmlformats.org/officeDocument/2006/relationships" xmlns:p="http://schemas.openxmlformats.org/presentationml/2006/main">
  <p:tag name="NAME" val="chapter"/>
</p:tagLst>
</file>

<file path=ppt/tags/tag45.xml><?xml version="1.0" encoding="utf-8"?>
<p:tagLst xmlns:a="http://schemas.openxmlformats.org/drawingml/2006/main" xmlns:r="http://schemas.openxmlformats.org/officeDocument/2006/relationships" xmlns:p="http://schemas.openxmlformats.org/presentationml/2006/main">
  <p:tag name="NAME" val="chapter"/>
</p:tagLst>
</file>

<file path=ppt/tags/tag46.xml><?xml version="1.0" encoding="utf-8"?>
<p:tagLst xmlns:a="http://schemas.openxmlformats.org/drawingml/2006/main" xmlns:r="http://schemas.openxmlformats.org/officeDocument/2006/relationships" xmlns:p="http://schemas.openxmlformats.org/presentationml/2006/main">
  <p:tag name="NAME" val="chapter"/>
</p:tagLst>
</file>

<file path=ppt/tags/tag47.xml><?xml version="1.0" encoding="utf-8"?>
<p:tagLst xmlns:a="http://schemas.openxmlformats.org/drawingml/2006/main" xmlns:r="http://schemas.openxmlformats.org/officeDocument/2006/relationships" xmlns:p="http://schemas.openxmlformats.org/presentationml/2006/main">
  <p:tag name="NAME" val="chapter"/>
</p:tagLst>
</file>

<file path=ppt/tags/tag48.xml><?xml version="1.0" encoding="utf-8"?>
<p:tagLst xmlns:a="http://schemas.openxmlformats.org/drawingml/2006/main" xmlns:r="http://schemas.openxmlformats.org/officeDocument/2006/relationships" xmlns:p="http://schemas.openxmlformats.org/presentationml/2006/main">
  <p:tag name="NAME" val="chapter"/>
</p:tagLst>
</file>

<file path=ppt/tags/tag49.xml><?xml version="1.0" encoding="utf-8"?>
<p:tagLst xmlns:a="http://schemas.openxmlformats.org/drawingml/2006/main" xmlns:r="http://schemas.openxmlformats.org/officeDocument/2006/relationships" xmlns:p="http://schemas.openxmlformats.org/presentationml/2006/main">
  <p:tag name="NAME" val="chapter"/>
</p:tagLst>
</file>

<file path=ppt/tags/tag5.xml><?xml version="1.0" encoding="utf-8"?>
<p:tagLst xmlns:a="http://schemas.openxmlformats.org/drawingml/2006/main" xmlns:r="http://schemas.openxmlformats.org/officeDocument/2006/relationships" xmlns:p="http://schemas.openxmlformats.org/presentationml/2006/main">
  <p:tag name="NAME" val="chapter"/>
</p:tagLst>
</file>

<file path=ppt/tags/tag50.xml><?xml version="1.0" encoding="utf-8"?>
<p:tagLst xmlns:a="http://schemas.openxmlformats.org/drawingml/2006/main" xmlns:r="http://schemas.openxmlformats.org/officeDocument/2006/relationships" xmlns:p="http://schemas.openxmlformats.org/presentationml/2006/main">
  <p:tag name="NAME" val="chapter"/>
</p:tagLst>
</file>

<file path=ppt/tags/tag51.xml><?xml version="1.0" encoding="utf-8"?>
<p:tagLst xmlns:a="http://schemas.openxmlformats.org/drawingml/2006/main" xmlns:r="http://schemas.openxmlformats.org/officeDocument/2006/relationships" xmlns:p="http://schemas.openxmlformats.org/presentationml/2006/main">
  <p:tag name="NAME" val="chapter"/>
</p:tagLst>
</file>

<file path=ppt/tags/tag52.xml><?xml version="1.0" encoding="utf-8"?>
<p:tagLst xmlns:a="http://schemas.openxmlformats.org/drawingml/2006/main" xmlns:r="http://schemas.openxmlformats.org/officeDocument/2006/relationships" xmlns:p="http://schemas.openxmlformats.org/presentationml/2006/main">
  <p:tag name="NAME" val="chapter"/>
</p:tagLst>
</file>

<file path=ppt/tags/tag53.xml><?xml version="1.0" encoding="utf-8"?>
<p:tagLst xmlns:a="http://schemas.openxmlformats.org/drawingml/2006/main" xmlns:r="http://schemas.openxmlformats.org/officeDocument/2006/relationships" xmlns:p="http://schemas.openxmlformats.org/presentationml/2006/main">
  <p:tag name="NAME" val="chapter"/>
</p:tagLst>
</file>

<file path=ppt/tags/tag54.xml><?xml version="1.0" encoding="utf-8"?>
<p:tagLst xmlns:a="http://schemas.openxmlformats.org/drawingml/2006/main" xmlns:r="http://schemas.openxmlformats.org/officeDocument/2006/relationships" xmlns:p="http://schemas.openxmlformats.org/presentationml/2006/main">
  <p:tag name="NAME" val="chapter"/>
</p:tagLst>
</file>

<file path=ppt/tags/tag55.xml><?xml version="1.0" encoding="utf-8"?>
<p:tagLst xmlns:a="http://schemas.openxmlformats.org/drawingml/2006/main" xmlns:r="http://schemas.openxmlformats.org/officeDocument/2006/relationships" xmlns:p="http://schemas.openxmlformats.org/presentationml/2006/main">
  <p:tag name="NAME" val="chapter"/>
</p:tagLst>
</file>

<file path=ppt/tags/tag56.xml><?xml version="1.0" encoding="utf-8"?>
<p:tagLst xmlns:a="http://schemas.openxmlformats.org/drawingml/2006/main" xmlns:r="http://schemas.openxmlformats.org/officeDocument/2006/relationships" xmlns:p="http://schemas.openxmlformats.org/presentationml/2006/main">
  <p:tag name="NAME" val="chapter"/>
</p:tagLst>
</file>

<file path=ppt/tags/tag57.xml><?xml version="1.0" encoding="utf-8"?>
<p:tagLst xmlns:a="http://schemas.openxmlformats.org/drawingml/2006/main" xmlns:r="http://schemas.openxmlformats.org/officeDocument/2006/relationships" xmlns:p="http://schemas.openxmlformats.org/presentationml/2006/main">
  <p:tag name="NAME" val="chapter"/>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59.xml><?xml version="1.0" encoding="utf-8"?>
<p:tagLst xmlns:a="http://schemas.openxmlformats.org/drawingml/2006/main" xmlns:r="http://schemas.openxmlformats.org/officeDocument/2006/relationships" xmlns:p="http://schemas.openxmlformats.org/presentationml/2006/main">
  <p:tag name="NAME" val="chapter"/>
</p:tagLst>
</file>

<file path=ppt/tags/tag6.xml><?xml version="1.0" encoding="utf-8"?>
<p:tagLst xmlns:a="http://schemas.openxmlformats.org/drawingml/2006/main" xmlns:r="http://schemas.openxmlformats.org/officeDocument/2006/relationships" xmlns:p="http://schemas.openxmlformats.org/presentationml/2006/main">
  <p:tag name="NAME" val="chapter"/>
</p:tagLst>
</file>

<file path=ppt/tags/tag60.xml><?xml version="1.0" encoding="utf-8"?>
<p:tagLst xmlns:a="http://schemas.openxmlformats.org/drawingml/2006/main" xmlns:r="http://schemas.openxmlformats.org/officeDocument/2006/relationships" xmlns:p="http://schemas.openxmlformats.org/presentationml/2006/main">
  <p:tag name="NAME" val="chapter"/>
</p:tagLst>
</file>

<file path=ppt/tags/tag61.xml><?xml version="1.0" encoding="utf-8"?>
<p:tagLst xmlns:a="http://schemas.openxmlformats.org/drawingml/2006/main" xmlns:r="http://schemas.openxmlformats.org/officeDocument/2006/relationships" xmlns:p="http://schemas.openxmlformats.org/presentationml/2006/main">
  <p:tag name="NAME" val="chapter"/>
</p:tagLst>
</file>

<file path=ppt/tags/tag62.xml><?xml version="1.0" encoding="utf-8"?>
<p:tagLst xmlns:a="http://schemas.openxmlformats.org/drawingml/2006/main" xmlns:r="http://schemas.openxmlformats.org/officeDocument/2006/relationships" xmlns:p="http://schemas.openxmlformats.org/presentationml/2006/main">
  <p:tag name="NAME" val="chapter"/>
</p:tagLst>
</file>

<file path=ppt/tags/tag63.xml><?xml version="1.0" encoding="utf-8"?>
<p:tagLst xmlns:a="http://schemas.openxmlformats.org/drawingml/2006/main" xmlns:r="http://schemas.openxmlformats.org/officeDocument/2006/relationships" xmlns:p="http://schemas.openxmlformats.org/presentationml/2006/main">
  <p:tag name="NAME" val="chapter"/>
</p:tagLst>
</file>

<file path=ppt/tags/tag64.xml><?xml version="1.0" encoding="utf-8"?>
<p:tagLst xmlns:a="http://schemas.openxmlformats.org/drawingml/2006/main" xmlns:r="http://schemas.openxmlformats.org/officeDocument/2006/relationships" xmlns:p="http://schemas.openxmlformats.org/presentationml/2006/main">
  <p:tag name="NAME" val="chapter"/>
</p:tagLst>
</file>

<file path=ppt/tags/tag65.xml><?xml version="1.0" encoding="utf-8"?>
<p:tagLst xmlns:a="http://schemas.openxmlformats.org/drawingml/2006/main" xmlns:r="http://schemas.openxmlformats.org/officeDocument/2006/relationships" xmlns:p="http://schemas.openxmlformats.org/presentationml/2006/main">
  <p:tag name="NAME" val="chapter"/>
</p:tagLst>
</file>

<file path=ppt/tags/tag66.xml><?xml version="1.0" encoding="utf-8"?>
<p:tagLst xmlns:a="http://schemas.openxmlformats.org/drawingml/2006/main" xmlns:r="http://schemas.openxmlformats.org/officeDocument/2006/relationships" xmlns:p="http://schemas.openxmlformats.org/presentationml/2006/main">
  <p:tag name="NAME" val="chapter"/>
</p:tagLst>
</file>

<file path=ppt/tags/tag67.xml><?xml version="1.0" encoding="utf-8"?>
<p:tagLst xmlns:a="http://schemas.openxmlformats.org/drawingml/2006/main" xmlns:r="http://schemas.openxmlformats.org/officeDocument/2006/relationships" xmlns:p="http://schemas.openxmlformats.org/presentationml/2006/main">
  <p:tag name="NAME" val="chapter"/>
</p:tagLst>
</file>

<file path=ppt/tags/tag68.xml><?xml version="1.0" encoding="utf-8"?>
<p:tagLst xmlns:a="http://schemas.openxmlformats.org/drawingml/2006/main" xmlns:r="http://schemas.openxmlformats.org/officeDocument/2006/relationships" xmlns:p="http://schemas.openxmlformats.org/presentationml/2006/main">
  <p:tag name="NAME" val="chapter"/>
</p:tagLst>
</file>

<file path=ppt/tags/tag69.xml><?xml version="1.0" encoding="utf-8"?>
<p:tagLst xmlns:a="http://schemas.openxmlformats.org/drawingml/2006/main" xmlns:r="http://schemas.openxmlformats.org/officeDocument/2006/relationships" xmlns:p="http://schemas.openxmlformats.org/presentationml/2006/main">
  <p:tag name="NAME" val="chapter"/>
</p:tagLst>
</file>

<file path=ppt/tags/tag7.xml><?xml version="1.0" encoding="utf-8"?>
<p:tagLst xmlns:a="http://schemas.openxmlformats.org/drawingml/2006/main" xmlns:r="http://schemas.openxmlformats.org/officeDocument/2006/relationships" xmlns:p="http://schemas.openxmlformats.org/presentationml/2006/main">
  <p:tag name="NAME" val="chapter"/>
</p:tagLst>
</file>

<file path=ppt/tags/tag70.xml><?xml version="1.0" encoding="utf-8"?>
<p:tagLst xmlns:a="http://schemas.openxmlformats.org/drawingml/2006/main" xmlns:r="http://schemas.openxmlformats.org/officeDocument/2006/relationships" xmlns:p="http://schemas.openxmlformats.org/presentationml/2006/main">
  <p:tag name="NAME" val="chapter"/>
</p:tagLst>
</file>

<file path=ppt/tags/tag71.xml><?xml version="1.0" encoding="utf-8"?>
<p:tagLst xmlns:a="http://schemas.openxmlformats.org/drawingml/2006/main" xmlns:r="http://schemas.openxmlformats.org/officeDocument/2006/relationships" xmlns:p="http://schemas.openxmlformats.org/presentationml/2006/main">
  <p:tag name="NAME" val="chapter"/>
</p:tagLst>
</file>

<file path=ppt/tags/tag72.xml><?xml version="1.0" encoding="utf-8"?>
<p:tagLst xmlns:a="http://schemas.openxmlformats.org/drawingml/2006/main" xmlns:r="http://schemas.openxmlformats.org/officeDocument/2006/relationships" xmlns:p="http://schemas.openxmlformats.org/presentationml/2006/main">
  <p:tag name="NAME" val="chapter"/>
</p:tagLst>
</file>

<file path=ppt/tags/tag73.xml><?xml version="1.0" encoding="utf-8"?>
<p:tagLst xmlns:a="http://schemas.openxmlformats.org/drawingml/2006/main" xmlns:r="http://schemas.openxmlformats.org/officeDocument/2006/relationships" xmlns:p="http://schemas.openxmlformats.org/presentationml/2006/main">
  <p:tag name="NAME" val="chapter"/>
</p:tagLst>
</file>

<file path=ppt/tags/tag74.xml><?xml version="1.0" encoding="utf-8"?>
<p:tagLst xmlns:a="http://schemas.openxmlformats.org/drawingml/2006/main" xmlns:r="http://schemas.openxmlformats.org/officeDocument/2006/relationships" xmlns:p="http://schemas.openxmlformats.org/presentationml/2006/main">
  <p:tag name="NAME" val="chapter"/>
</p:tagLst>
</file>

<file path=ppt/tags/tag75.xml><?xml version="1.0" encoding="utf-8"?>
<p:tagLst xmlns:a="http://schemas.openxmlformats.org/drawingml/2006/main" xmlns:r="http://schemas.openxmlformats.org/officeDocument/2006/relationships" xmlns:p="http://schemas.openxmlformats.org/presentationml/2006/main">
  <p:tag name="NAME" val="chapter"/>
</p:tagLst>
</file>

<file path=ppt/tags/tag76.xml><?xml version="1.0" encoding="utf-8"?>
<p:tagLst xmlns:a="http://schemas.openxmlformats.org/drawingml/2006/main" xmlns:r="http://schemas.openxmlformats.org/officeDocument/2006/relationships" xmlns:p="http://schemas.openxmlformats.org/presentationml/2006/main">
  <p:tag name="NAME" val="chapter"/>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78.xml><?xml version="1.0" encoding="utf-8"?>
<p:tagLst xmlns:a="http://schemas.openxmlformats.org/drawingml/2006/main" xmlns:r="http://schemas.openxmlformats.org/officeDocument/2006/relationships" xmlns:p="http://schemas.openxmlformats.org/presentationml/2006/main">
  <p:tag name="NAME" val="chapter"/>
</p:tagLst>
</file>

<file path=ppt/tags/tag79.xml><?xml version="1.0" encoding="utf-8"?>
<p:tagLst xmlns:a="http://schemas.openxmlformats.org/drawingml/2006/main" xmlns:r="http://schemas.openxmlformats.org/officeDocument/2006/relationships" xmlns:p="http://schemas.openxmlformats.org/presentationml/2006/main">
  <p:tag name="NAME" val="chapter"/>
</p:tagLst>
</file>

<file path=ppt/tags/tag8.xml><?xml version="1.0" encoding="utf-8"?>
<p:tagLst xmlns:a="http://schemas.openxmlformats.org/drawingml/2006/main" xmlns:r="http://schemas.openxmlformats.org/officeDocument/2006/relationships" xmlns:p="http://schemas.openxmlformats.org/presentationml/2006/main">
  <p:tag name="NAME" val="chapter"/>
</p:tagLst>
</file>

<file path=ppt/tags/tag80.xml><?xml version="1.0" encoding="utf-8"?>
<p:tagLst xmlns:a="http://schemas.openxmlformats.org/drawingml/2006/main" xmlns:r="http://schemas.openxmlformats.org/officeDocument/2006/relationships" xmlns:p="http://schemas.openxmlformats.org/presentationml/2006/main">
  <p:tag name="NAME" val="chapter"/>
</p:tagLst>
</file>

<file path=ppt/tags/tag81.xml><?xml version="1.0" encoding="utf-8"?>
<p:tagLst xmlns:a="http://schemas.openxmlformats.org/drawingml/2006/main" xmlns:r="http://schemas.openxmlformats.org/officeDocument/2006/relationships" xmlns:p="http://schemas.openxmlformats.org/presentationml/2006/main">
  <p:tag name="NAME" val="chapter"/>
</p:tagLst>
</file>

<file path=ppt/tags/tag82.xml><?xml version="1.0" encoding="utf-8"?>
<p:tagLst xmlns:a="http://schemas.openxmlformats.org/drawingml/2006/main" xmlns:r="http://schemas.openxmlformats.org/officeDocument/2006/relationships" xmlns:p="http://schemas.openxmlformats.org/presentationml/2006/main">
  <p:tag name="NAME" val="chapter"/>
</p:tagLst>
</file>

<file path=ppt/tags/tag83.xml><?xml version="1.0" encoding="utf-8"?>
<p:tagLst xmlns:a="http://schemas.openxmlformats.org/drawingml/2006/main" xmlns:r="http://schemas.openxmlformats.org/officeDocument/2006/relationships" xmlns:p="http://schemas.openxmlformats.org/presentationml/2006/main">
  <p:tag name="NAME" val="chapter"/>
</p:tagLst>
</file>

<file path=ppt/tags/tag84.xml><?xml version="1.0" encoding="utf-8"?>
<p:tagLst xmlns:a="http://schemas.openxmlformats.org/drawingml/2006/main" xmlns:r="http://schemas.openxmlformats.org/officeDocument/2006/relationships" xmlns:p="http://schemas.openxmlformats.org/presentationml/2006/main">
  <p:tag name="NAME" val="chapter"/>
</p:tagLst>
</file>

<file path=ppt/tags/tag85.xml><?xml version="1.0" encoding="utf-8"?>
<p:tagLst xmlns:a="http://schemas.openxmlformats.org/drawingml/2006/main" xmlns:r="http://schemas.openxmlformats.org/officeDocument/2006/relationships" xmlns:p="http://schemas.openxmlformats.org/presentationml/2006/main">
  <p:tag name="NAME" val="chapter"/>
</p:tagLst>
</file>

<file path=ppt/tags/tag86.xml><?xml version="1.0" encoding="utf-8"?>
<p:tagLst xmlns:a="http://schemas.openxmlformats.org/drawingml/2006/main" xmlns:r="http://schemas.openxmlformats.org/officeDocument/2006/relationships" xmlns:p="http://schemas.openxmlformats.org/presentationml/2006/main">
  <p:tag name="NAME" val="chapter"/>
</p:tagLst>
</file>

<file path=ppt/tags/tag87.xml><?xml version="1.0" encoding="utf-8"?>
<p:tagLst xmlns:a="http://schemas.openxmlformats.org/drawingml/2006/main" xmlns:r="http://schemas.openxmlformats.org/officeDocument/2006/relationships" xmlns:p="http://schemas.openxmlformats.org/presentationml/2006/main">
  <p:tag name="NAME" val="chapter"/>
</p:tagLst>
</file>

<file path=ppt/tags/tag88.xml><?xml version="1.0" encoding="utf-8"?>
<p:tagLst xmlns:a="http://schemas.openxmlformats.org/drawingml/2006/main" xmlns:r="http://schemas.openxmlformats.org/officeDocument/2006/relationships" xmlns:p="http://schemas.openxmlformats.org/presentationml/2006/main">
  <p:tag name="NAME" val="chapter"/>
</p:tagLst>
</file>

<file path=ppt/tags/tag89.xml><?xml version="1.0" encoding="utf-8"?>
<p:tagLst xmlns:a="http://schemas.openxmlformats.org/drawingml/2006/main" xmlns:r="http://schemas.openxmlformats.org/officeDocument/2006/relationships" xmlns:p="http://schemas.openxmlformats.org/presentationml/2006/main">
  <p:tag name="NAME" val="chapter"/>
</p:tagLst>
</file>

<file path=ppt/tags/tag9.xml><?xml version="1.0" encoding="utf-8"?>
<p:tagLst xmlns:a="http://schemas.openxmlformats.org/drawingml/2006/main" xmlns:r="http://schemas.openxmlformats.org/officeDocument/2006/relationships" xmlns:p="http://schemas.openxmlformats.org/presentationml/2006/main">
  <p:tag name="NAME" val="chapter"/>
</p:tagLst>
</file>

<file path=ppt/tags/tag90.xml><?xml version="1.0" encoding="utf-8"?>
<p:tagLst xmlns:a="http://schemas.openxmlformats.org/drawingml/2006/main" xmlns:r="http://schemas.openxmlformats.org/officeDocument/2006/relationships" xmlns:p="http://schemas.openxmlformats.org/presentationml/2006/main">
  <p:tag name="NAME" val="chapter"/>
</p:tagLst>
</file>

<file path=ppt/tags/tag91.xml><?xml version="1.0" encoding="utf-8"?>
<p:tagLst xmlns:a="http://schemas.openxmlformats.org/drawingml/2006/main" xmlns:r="http://schemas.openxmlformats.org/officeDocument/2006/relationships" xmlns:p="http://schemas.openxmlformats.org/presentationml/2006/main">
  <p:tag name="NAME" val="chapter"/>
</p:tagLst>
</file>

<file path=ppt/tags/tag92.xml><?xml version="1.0" encoding="utf-8"?>
<p:tagLst xmlns:a="http://schemas.openxmlformats.org/drawingml/2006/main" xmlns:r="http://schemas.openxmlformats.org/officeDocument/2006/relationships" xmlns:p="http://schemas.openxmlformats.org/presentationml/2006/main">
  <p:tag name="NAME" val="chapter"/>
</p:tagLst>
</file>

<file path=ppt/tags/tag93.xml><?xml version="1.0" encoding="utf-8"?>
<p:tagLst xmlns:a="http://schemas.openxmlformats.org/drawingml/2006/main" xmlns:r="http://schemas.openxmlformats.org/officeDocument/2006/relationships" xmlns:p="http://schemas.openxmlformats.org/presentationml/2006/main">
  <p:tag name="NAME" val="chapter"/>
</p:tagLst>
</file>

<file path=ppt/tags/tag94.xml><?xml version="1.0" encoding="utf-8"?>
<p:tagLst xmlns:a="http://schemas.openxmlformats.org/drawingml/2006/main" xmlns:r="http://schemas.openxmlformats.org/officeDocument/2006/relationships" xmlns:p="http://schemas.openxmlformats.org/presentationml/2006/main">
  <p:tag name="NAME" val="chapter"/>
</p:tagLst>
</file>

<file path=ppt/tags/tag95.xml><?xml version="1.0" encoding="utf-8"?>
<p:tagLst xmlns:a="http://schemas.openxmlformats.org/drawingml/2006/main" xmlns:r="http://schemas.openxmlformats.org/officeDocument/2006/relationships" xmlns:p="http://schemas.openxmlformats.org/presentationml/2006/main">
  <p:tag name="NAME" val="chapter"/>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detvWn33G0uClvqGjpjzDA"/>
</p:tagLst>
</file>

<file path=ppt/tags/tag97.xml><?xml version="1.0" encoding="utf-8"?>
<p:tagLst xmlns:a="http://schemas.openxmlformats.org/drawingml/2006/main" xmlns:r="http://schemas.openxmlformats.org/officeDocument/2006/relationships" xmlns:p="http://schemas.openxmlformats.org/presentationml/2006/main">
  <p:tag name="NAME" val="chapter"/>
</p:tagLst>
</file>

<file path=ppt/tags/tag98.xml><?xml version="1.0" encoding="utf-8"?>
<p:tagLst xmlns:a="http://schemas.openxmlformats.org/drawingml/2006/main" xmlns:r="http://schemas.openxmlformats.org/officeDocument/2006/relationships" xmlns:p="http://schemas.openxmlformats.org/presentationml/2006/main">
  <p:tag name="NAME" val="chapter"/>
</p:tagLst>
</file>

<file path=ppt/tags/tag99.xml><?xml version="1.0" encoding="utf-8"?>
<p:tagLst xmlns:a="http://schemas.openxmlformats.org/drawingml/2006/main" xmlns:r="http://schemas.openxmlformats.org/officeDocument/2006/relationships" xmlns:p="http://schemas.openxmlformats.org/presentationml/2006/main">
  <p:tag name="NAME" val="chapter"/>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19e0966f-40cc-446e-a248-c10a673782a7" Revision="1" Stencil="System.MyShapes" StencilVersion="1.0"/>
</Control>
</file>

<file path=customXml/itemProps1.xml><?xml version="1.0" encoding="utf-8"?>
<ds:datastoreItem xmlns:ds="http://schemas.openxmlformats.org/officeDocument/2006/customXml" ds:itemID="{8D3225FD-C76F-4B0A-80B4-9CE389B8141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AZ_Global_Master_16_9_June_2017</Template>
  <TotalTime>0</TotalTime>
  <Words>5073</Words>
  <Application>Microsoft Macintosh PowerPoint</Application>
  <PresentationFormat>Custom</PresentationFormat>
  <Paragraphs>816</Paragraphs>
  <Slides>63</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Avenir Book</vt:lpstr>
      <vt:lpstr>Calibri</vt:lpstr>
      <vt:lpstr>Calibri Light</vt:lpstr>
      <vt:lpstr>Futura Medium</vt:lpstr>
      <vt:lpstr>Wingdings</vt:lpstr>
      <vt:lpstr>Office</vt:lpstr>
      <vt:lpstr>PowerPoint Presentation</vt:lpstr>
      <vt:lpstr>PowerPoint Presentation</vt:lpstr>
      <vt:lpstr>PowerPoint Presentation</vt:lpstr>
      <vt:lpstr>PowerPoint Presentation</vt:lpstr>
      <vt:lpstr>Unsere Spielregeln </vt:lpstr>
      <vt:lpstr>Agenda</vt:lpstr>
      <vt:lpstr>PowerPoint Presentation</vt:lpstr>
      <vt:lpstr>PowerPoint Presentation</vt:lpstr>
      <vt:lpstr>Agenda</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2021-05-12T10:38:39Z</dcterms:created>
  <dcterms:modified xsi:type="dcterms:W3CDTF">2021-11-05T13:00:43Z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MSIP_Label_ce5f591a-3248-43e9-9b70-1ad50135772d_Enabled">
    <vt:lpwstr>true</vt:lpwstr>
  </property>
  <property fmtid="{D5CDD505-2E9C-101B-9397-08002B2CF9AE}" pid="4" name="MSIP_Label_ce5f591a-3248-43e9-9b70-1ad50135772d_SetDate">
    <vt:lpwstr>2021-07-30T12:36:09Z</vt:lpwstr>
  </property>
  <property fmtid="{D5CDD505-2E9C-101B-9397-08002B2CF9AE}" pid="5" name="MSIP_Label_ce5f591a-3248-43e9-9b70-1ad50135772d_Method">
    <vt:lpwstr>Privileged</vt:lpwstr>
  </property>
  <property fmtid="{D5CDD505-2E9C-101B-9397-08002B2CF9AE}" pid="6" name="MSIP_Label_ce5f591a-3248-43e9-9b70-1ad50135772d_Name">
    <vt:lpwstr>ce5f591a-3248-43e9-9b70-1ad50135772d</vt:lpwstr>
  </property>
  <property fmtid="{D5CDD505-2E9C-101B-9397-08002B2CF9AE}" pid="7" name="MSIP_Label_ce5f591a-3248-43e9-9b70-1ad50135772d_SiteId">
    <vt:lpwstr>6e06e42d-6925-47c6-b9e7-9581c7ca302a</vt:lpwstr>
  </property>
  <property fmtid="{D5CDD505-2E9C-101B-9397-08002B2CF9AE}" pid="8" name="MSIP_Label_ce5f591a-3248-43e9-9b70-1ad50135772d_ActionId">
    <vt:lpwstr>b4bd6925-b400-429b-990c-318b334a787a</vt:lpwstr>
  </property>
  <property fmtid="{D5CDD505-2E9C-101B-9397-08002B2CF9AE}" pid="9" name="MSIP_Label_ce5f591a-3248-43e9-9b70-1ad50135772d_ContentBits">
    <vt:lpwstr>0</vt:lpwstr>
  </property>
</Properties>
</file>